
<file path=[Content_Types].xml><?xml version="1.0" encoding="utf-8"?>
<Types xmlns="http://schemas.openxmlformats.org/package/2006/content-types">
  <Default Extension="docx" ContentType="application/vnd.openxmlformats-officedocument.wordprocessingml.document"/>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85" r:id="rId5"/>
    <p:sldId id="286" r:id="rId6"/>
    <p:sldId id="264" r:id="rId7"/>
    <p:sldId id="287" r:id="rId8"/>
    <p:sldId id="267" r:id="rId9"/>
    <p:sldId id="288" r:id="rId10"/>
    <p:sldId id="265" r:id="rId11"/>
    <p:sldId id="266" r:id="rId12"/>
    <p:sldId id="268" r:id="rId13"/>
    <p:sldId id="291" r:id="rId14"/>
    <p:sldId id="289" r:id="rId15"/>
    <p:sldId id="292" r:id="rId16"/>
    <p:sldId id="290" r:id="rId17"/>
    <p:sldId id="269" r:id="rId18"/>
    <p:sldId id="293" r:id="rId19"/>
    <p:sldId id="294" r:id="rId20"/>
    <p:sldId id="295" r:id="rId21"/>
    <p:sldId id="259" r:id="rId22"/>
    <p:sldId id="310" r:id="rId23"/>
    <p:sldId id="296" r:id="rId24"/>
    <p:sldId id="270" r:id="rId25"/>
    <p:sldId id="271" r:id="rId26"/>
    <p:sldId id="297" r:id="rId27"/>
    <p:sldId id="298" r:id="rId28"/>
    <p:sldId id="299" r:id="rId29"/>
    <p:sldId id="276" r:id="rId30"/>
    <p:sldId id="272" r:id="rId31"/>
    <p:sldId id="300" r:id="rId32"/>
    <p:sldId id="277" r:id="rId33"/>
    <p:sldId id="273" r:id="rId34"/>
    <p:sldId id="301" r:id="rId35"/>
    <p:sldId id="274" r:id="rId36"/>
    <p:sldId id="302" r:id="rId37"/>
    <p:sldId id="305" r:id="rId38"/>
    <p:sldId id="275" r:id="rId39"/>
    <p:sldId id="303" r:id="rId40"/>
    <p:sldId id="304" r:id="rId41"/>
    <p:sldId id="306" r:id="rId42"/>
    <p:sldId id="260" r:id="rId43"/>
    <p:sldId id="307" r:id="rId44"/>
    <p:sldId id="308" r:id="rId45"/>
    <p:sldId id="278" r:id="rId46"/>
    <p:sldId id="309" r:id="rId47"/>
    <p:sldId id="279" r:id="rId48"/>
    <p:sldId id="311" r:id="rId49"/>
    <p:sldId id="280" r:id="rId50"/>
    <p:sldId id="261" r:id="rId51"/>
    <p:sldId id="312" r:id="rId52"/>
    <p:sldId id="313" r:id="rId53"/>
    <p:sldId id="281" r:id="rId54"/>
    <p:sldId id="314" r:id="rId55"/>
    <p:sldId id="282" r:id="rId56"/>
    <p:sldId id="315" r:id="rId57"/>
    <p:sldId id="262" r:id="rId58"/>
    <p:sldId id="263" r:id="rId59"/>
    <p:sldId id="284" r:id="rId60"/>
    <p:sldId id="316" r:id="rId61"/>
    <p:sldId id="31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65"/>
    <p:restoredTop sz="94719"/>
  </p:normalViewPr>
  <p:slideViewPr>
    <p:cSldViewPr snapToGrid="0">
      <p:cViewPr>
        <p:scale>
          <a:sx n="87" d="100"/>
          <a:sy n="87" d="100"/>
        </p:scale>
        <p:origin x="-696" y="1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3235AD1-9840-224B-83A4-5432AD4EBBC4}" type="datetimeFigureOut">
              <a:rPr lang="en-US" smtClean="0"/>
              <a:t>3/29/24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EE23D712-5CDF-794E-AB85-1055F3B08BA3}"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5005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3235AD1-9840-224B-83A4-5432AD4EBBC4}" type="datetimeFigureOut">
              <a:rPr lang="en-US" smtClean="0"/>
              <a:t>3/29/24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3D712-5CDF-794E-AB85-1055F3B08BA3}"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4669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3235AD1-9840-224B-83A4-5432AD4EBBC4}" type="datetimeFigureOut">
              <a:rPr lang="en-US" smtClean="0"/>
              <a:t>3/29/24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3D712-5CDF-794E-AB85-1055F3B08BA3}"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54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3235AD1-9840-224B-83A4-5432AD4EBBC4}" type="datetimeFigureOut">
              <a:rPr lang="en-US" smtClean="0"/>
              <a:t>3/29/24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3D712-5CDF-794E-AB85-1055F3B08BA3}"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8387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3235AD1-9840-224B-83A4-5432AD4EBBC4}" type="datetimeFigureOut">
              <a:rPr lang="en-US" smtClean="0"/>
              <a:t>3/29/24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23D712-5CDF-794E-AB85-1055F3B08BA3}"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6803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3235AD1-9840-224B-83A4-5432AD4EBBC4}" type="datetimeFigureOut">
              <a:rPr lang="en-US" smtClean="0"/>
              <a:t>3/29/24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23D712-5CDF-794E-AB85-1055F3B08BA3}"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0264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3235AD1-9840-224B-83A4-5432AD4EBBC4}" type="datetimeFigureOut">
              <a:rPr lang="en-US" smtClean="0"/>
              <a:t>3/29/24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23D712-5CDF-794E-AB85-1055F3B08BA3}"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571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3235AD1-9840-224B-83A4-5432AD4EBBC4}" type="datetimeFigureOut">
              <a:rPr lang="en-US" smtClean="0"/>
              <a:t>3/29/24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23D712-5CDF-794E-AB85-1055F3B08BA3}"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0598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235AD1-9840-224B-83A4-5432AD4EBBC4}" type="datetimeFigureOut">
              <a:rPr lang="en-US" smtClean="0"/>
              <a:t>3/29/24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23D712-5CDF-794E-AB85-1055F3B08BA3}" type="slidenum">
              <a:rPr lang="en-US" smtClean="0"/>
              <a:t>‹#›</a:t>
            </a:fld>
            <a:endParaRPr lang="en-US"/>
          </a:p>
        </p:txBody>
      </p:sp>
    </p:spTree>
    <p:extLst>
      <p:ext uri="{BB962C8B-B14F-4D97-AF65-F5344CB8AC3E}">
        <p14:creationId xmlns:p14="http://schemas.microsoft.com/office/powerpoint/2010/main" val="3935820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3235AD1-9840-224B-83A4-5432AD4EBBC4}" type="datetimeFigureOut">
              <a:rPr lang="en-US" smtClean="0"/>
              <a:t>3/29/24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23D712-5CDF-794E-AB85-1055F3B08BA3}"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772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3235AD1-9840-224B-83A4-5432AD4EBBC4}" type="datetimeFigureOut">
              <a:rPr lang="en-US" smtClean="0"/>
              <a:t>3/29/24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EE23D712-5CDF-794E-AB85-1055F3B08BA3}"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6971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3235AD1-9840-224B-83A4-5432AD4EBBC4}" type="datetimeFigureOut">
              <a:rPr lang="en-US" smtClean="0"/>
              <a:t>3/29/24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E23D712-5CDF-794E-AB85-1055F3B08BA3}"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17244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package" Target="../embeddings/Microsoft_Word_Document.docx"/><Relationship Id="rId1" Type="http://schemas.openxmlformats.org/officeDocument/2006/relationships/slideLayout" Target="../slideLayouts/slideLayout1.xml"/><Relationship Id="rId5" Type="http://schemas.openxmlformats.org/officeDocument/2006/relationships/hyperlink" Target="https://www.linkedin.com/in/jameslim2604/"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hyperlink" Target="https://nusu-my.sharepoint.com/:x:/g/personal/e0950510_u_nus_edu/EUhQs2On2zpHrI4Xh9VqUIsBgMqCC1WqAy-SgcwIPtg-Zg?email=Yarasi%40maybank.com&amp;e=WXptcT" TargetMode="External"/><Relationship Id="rId1" Type="http://schemas.openxmlformats.org/officeDocument/2006/relationships/slideLayout" Target="../slideLayouts/slideLayout2.xml"/><Relationship Id="rId6" Type="http://schemas.openxmlformats.org/officeDocument/2006/relationships/package" Target="../embeddings/Microsoft_Excel_Worksheet.xlsx"/><Relationship Id="rId5" Type="http://schemas.openxmlformats.org/officeDocument/2006/relationships/image" Target="../media/image55.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A8C2-213C-0B72-9ACC-9BFD37B6FDF7}"/>
              </a:ext>
            </a:extLst>
          </p:cNvPr>
          <p:cNvSpPr>
            <a:spLocks noGrp="1"/>
          </p:cNvSpPr>
          <p:nvPr>
            <p:ph type="ctrTitle"/>
          </p:nvPr>
        </p:nvSpPr>
        <p:spPr/>
        <p:txBody>
          <a:bodyPr/>
          <a:lstStyle/>
          <a:p>
            <a:r>
              <a:rPr lang="en-US" dirty="0"/>
              <a:t>Maybank Assessment</a:t>
            </a:r>
          </a:p>
        </p:txBody>
      </p:sp>
      <p:graphicFrame>
        <p:nvGraphicFramePr>
          <p:cNvPr id="6" name="Object 5">
            <a:extLst>
              <a:ext uri="{FF2B5EF4-FFF2-40B4-BE49-F238E27FC236}">
                <a16:creationId xmlns:a16="http://schemas.microsoft.com/office/drawing/2014/main" id="{571E388A-DFC6-4B60-D854-612FAF4D9E07}"/>
              </a:ext>
            </a:extLst>
          </p:cNvPr>
          <p:cNvGraphicFramePr>
            <a:graphicFrameLocks noChangeAspect="1"/>
          </p:cNvGraphicFramePr>
          <p:nvPr>
            <p:extLst>
              <p:ext uri="{D42A27DB-BD31-4B8C-83A1-F6EECF244321}">
                <p14:modId xmlns:p14="http://schemas.microsoft.com/office/powerpoint/2010/main" val="2273963558"/>
              </p:ext>
            </p:extLst>
          </p:nvPr>
        </p:nvGraphicFramePr>
        <p:xfrm>
          <a:off x="8426807" y="4512952"/>
          <a:ext cx="2035940" cy="1285857"/>
        </p:xfrm>
        <a:graphic>
          <a:graphicData uri="http://schemas.openxmlformats.org/presentationml/2006/ole">
            <mc:AlternateContent xmlns:mc="http://schemas.openxmlformats.org/markup-compatibility/2006">
              <mc:Choice xmlns:v="urn:schemas-microsoft-com:vml" Requires="v">
                <p:oleObj name="Document" showAsIcon="1" r:id="rId2" imgW="965200" imgH="609600" progId="Word.Document.12">
                  <p:embed/>
                </p:oleObj>
              </mc:Choice>
              <mc:Fallback>
                <p:oleObj name="Document" showAsIcon="1" r:id="rId2" imgW="965200" imgH="609600" progId="Word.Document.12">
                  <p:embed/>
                  <p:pic>
                    <p:nvPicPr>
                      <p:cNvPr id="0" name=""/>
                      <p:cNvPicPr/>
                      <p:nvPr/>
                    </p:nvPicPr>
                    <p:blipFill>
                      <a:blip r:embed="rId3"/>
                      <a:stretch>
                        <a:fillRect/>
                      </a:stretch>
                    </p:blipFill>
                    <p:spPr>
                      <a:xfrm>
                        <a:off x="8426807" y="4512952"/>
                        <a:ext cx="2035940" cy="1285857"/>
                      </a:xfrm>
                      <a:prstGeom prst="rect">
                        <a:avLst/>
                      </a:prstGeom>
                    </p:spPr>
                  </p:pic>
                </p:oleObj>
              </mc:Fallback>
            </mc:AlternateContent>
          </a:graphicData>
        </a:graphic>
      </p:graphicFrame>
      <p:sp>
        <p:nvSpPr>
          <p:cNvPr id="7" name="Subtitle 2">
            <a:extLst>
              <a:ext uri="{FF2B5EF4-FFF2-40B4-BE49-F238E27FC236}">
                <a16:creationId xmlns:a16="http://schemas.microsoft.com/office/drawing/2014/main" id="{22B6C58A-9303-CE78-FD45-97C62425DDF6}"/>
              </a:ext>
            </a:extLst>
          </p:cNvPr>
          <p:cNvSpPr txBox="1">
            <a:spLocks/>
          </p:cNvSpPr>
          <p:nvPr/>
        </p:nvSpPr>
        <p:spPr>
          <a:xfrm>
            <a:off x="8108456" y="3724929"/>
            <a:ext cx="2586022" cy="788023"/>
          </a:xfrm>
          <a:prstGeom prst="rect">
            <a:avLst/>
          </a:prstGeom>
        </p:spPr>
        <p:txBody>
          <a:bodyPr vert="horz" lIns="91440" tIns="91440" rIns="91440" bIns="91440" rtlCol="0">
            <a:normAutofit fontScale="62500" lnSpcReduction="2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ctr"/>
            <a:r>
              <a:rPr lang="en-US" sz="2900" b="1" dirty="0"/>
              <a:t>RESUME</a:t>
            </a:r>
            <a:r>
              <a:rPr lang="en-US" sz="2900" dirty="0"/>
              <a:t>: </a:t>
            </a:r>
          </a:p>
          <a:p>
            <a:pPr algn="ctr"/>
            <a:r>
              <a:rPr lang="en-US" dirty="0"/>
              <a:t>(double-click the icon below)</a:t>
            </a:r>
          </a:p>
        </p:txBody>
      </p:sp>
      <p:pic>
        <p:nvPicPr>
          <p:cNvPr id="10" name="Picture 9" descr="A person in a suit and tie&#10;&#10;Description automatically generated">
            <a:extLst>
              <a:ext uri="{FF2B5EF4-FFF2-40B4-BE49-F238E27FC236}">
                <a16:creationId xmlns:a16="http://schemas.microsoft.com/office/drawing/2014/main" id="{2F97546B-24CE-91CC-3096-E940F6E57DEC}"/>
              </a:ext>
            </a:extLst>
          </p:cNvPr>
          <p:cNvPicPr>
            <a:picLocks noChangeAspect="1"/>
          </p:cNvPicPr>
          <p:nvPr/>
        </p:nvPicPr>
        <p:blipFill>
          <a:blip r:embed="rId4"/>
          <a:stretch>
            <a:fillRect/>
          </a:stretch>
        </p:blipFill>
        <p:spPr>
          <a:xfrm>
            <a:off x="8658538" y="1205653"/>
            <a:ext cx="1668742" cy="2138076"/>
          </a:xfrm>
          <a:prstGeom prst="rect">
            <a:avLst/>
          </a:prstGeom>
        </p:spPr>
      </p:pic>
      <p:graphicFrame>
        <p:nvGraphicFramePr>
          <p:cNvPr id="11" name="Table 10">
            <a:extLst>
              <a:ext uri="{FF2B5EF4-FFF2-40B4-BE49-F238E27FC236}">
                <a16:creationId xmlns:a16="http://schemas.microsoft.com/office/drawing/2014/main" id="{36E2E6FF-7100-5C0C-320C-635FE834B9A3}"/>
              </a:ext>
            </a:extLst>
          </p:cNvPr>
          <p:cNvGraphicFramePr>
            <a:graphicFrameLocks noGrp="1"/>
          </p:cNvGraphicFramePr>
          <p:nvPr>
            <p:extLst>
              <p:ext uri="{D42A27DB-BD31-4B8C-83A1-F6EECF244321}">
                <p14:modId xmlns:p14="http://schemas.microsoft.com/office/powerpoint/2010/main" val="3545224826"/>
              </p:ext>
            </p:extLst>
          </p:nvPr>
        </p:nvGraphicFramePr>
        <p:xfrm>
          <a:off x="2417779" y="3788478"/>
          <a:ext cx="5300133" cy="1483360"/>
        </p:xfrm>
        <a:graphic>
          <a:graphicData uri="http://schemas.openxmlformats.org/drawingml/2006/table">
            <a:tbl>
              <a:tblPr firstRow="1" bandRow="1">
                <a:tableStyleId>{2D5ABB26-0587-4C30-8999-92F81FD0307C}</a:tableStyleId>
              </a:tblPr>
              <a:tblGrid>
                <a:gridCol w="2692400">
                  <a:extLst>
                    <a:ext uri="{9D8B030D-6E8A-4147-A177-3AD203B41FA5}">
                      <a16:colId xmlns:a16="http://schemas.microsoft.com/office/drawing/2014/main" val="36121935"/>
                    </a:ext>
                  </a:extLst>
                </a:gridCol>
                <a:gridCol w="2607733">
                  <a:extLst>
                    <a:ext uri="{9D8B030D-6E8A-4147-A177-3AD203B41FA5}">
                      <a16:colId xmlns:a16="http://schemas.microsoft.com/office/drawing/2014/main" val="2645526411"/>
                    </a:ext>
                  </a:extLst>
                </a:gridCol>
              </a:tblGrid>
              <a:tr h="370840">
                <a:tc>
                  <a:txBody>
                    <a:bodyPr/>
                    <a:lstStyle/>
                    <a:p>
                      <a:r>
                        <a:rPr lang="en-US" b="1" dirty="0"/>
                        <a:t>CANDIDATE NAME:</a:t>
                      </a:r>
                    </a:p>
                  </a:txBody>
                  <a:tcPr/>
                </a:tc>
                <a:tc>
                  <a:txBody>
                    <a:bodyPr/>
                    <a:lstStyle/>
                    <a:p>
                      <a:r>
                        <a:rPr lang="en-US" dirty="0"/>
                        <a:t>JAMES LIM</a:t>
                      </a:r>
                    </a:p>
                  </a:txBody>
                  <a:tcPr/>
                </a:tc>
                <a:extLst>
                  <a:ext uri="{0D108BD9-81ED-4DB2-BD59-A6C34878D82A}">
                    <a16:rowId xmlns:a16="http://schemas.microsoft.com/office/drawing/2014/main" val="1024547076"/>
                  </a:ext>
                </a:extLst>
              </a:tr>
              <a:tr h="370840">
                <a:tc>
                  <a:txBody>
                    <a:bodyPr/>
                    <a:lstStyle/>
                    <a:p>
                      <a:r>
                        <a:rPr lang="en-US" b="1" dirty="0"/>
                        <a:t>EMAIL:</a:t>
                      </a:r>
                    </a:p>
                  </a:txBody>
                  <a:tcPr/>
                </a:tc>
                <a:tc>
                  <a:txBody>
                    <a:bodyPr/>
                    <a:lstStyle/>
                    <a:p>
                      <a:r>
                        <a:rPr lang="en-US" dirty="0"/>
                        <a:t>E0950510@U.NUS.EDU</a:t>
                      </a:r>
                    </a:p>
                  </a:txBody>
                  <a:tcPr/>
                </a:tc>
                <a:extLst>
                  <a:ext uri="{0D108BD9-81ED-4DB2-BD59-A6C34878D82A}">
                    <a16:rowId xmlns:a16="http://schemas.microsoft.com/office/drawing/2014/main" val="1169553370"/>
                  </a:ext>
                </a:extLst>
              </a:tr>
              <a:tr h="370840">
                <a:tc>
                  <a:txBody>
                    <a:bodyPr/>
                    <a:lstStyle/>
                    <a:p>
                      <a:r>
                        <a:rPr lang="en-US" b="1" dirty="0"/>
                        <a:t>MOBILE:</a:t>
                      </a:r>
                    </a:p>
                  </a:txBody>
                  <a:tcPr/>
                </a:tc>
                <a:tc>
                  <a:txBody>
                    <a:bodyPr/>
                    <a:lstStyle/>
                    <a:p>
                      <a:r>
                        <a:rPr lang="en-US" dirty="0"/>
                        <a:t>+65 9806 2879</a:t>
                      </a:r>
                    </a:p>
                  </a:txBody>
                  <a:tcPr/>
                </a:tc>
                <a:extLst>
                  <a:ext uri="{0D108BD9-81ED-4DB2-BD59-A6C34878D82A}">
                    <a16:rowId xmlns:a16="http://schemas.microsoft.com/office/drawing/2014/main" val="3030008412"/>
                  </a:ext>
                </a:extLst>
              </a:tr>
              <a:tr h="370840">
                <a:tc>
                  <a:txBody>
                    <a:bodyPr/>
                    <a:lstStyle/>
                    <a:p>
                      <a:r>
                        <a:rPr lang="en-US" b="1" dirty="0"/>
                        <a:t>LINKEDIN:</a:t>
                      </a:r>
                    </a:p>
                  </a:txBody>
                  <a:tcPr/>
                </a:tc>
                <a:tc>
                  <a:txBody>
                    <a:bodyPr/>
                    <a:lstStyle/>
                    <a:p>
                      <a:r>
                        <a:rPr lang="en-US" dirty="0">
                          <a:hlinkClick r:id="rId5"/>
                        </a:rPr>
                        <a:t>LINK</a:t>
                      </a:r>
                      <a:endParaRPr lang="en-US" dirty="0"/>
                    </a:p>
                  </a:txBody>
                  <a:tcPr/>
                </a:tc>
                <a:extLst>
                  <a:ext uri="{0D108BD9-81ED-4DB2-BD59-A6C34878D82A}">
                    <a16:rowId xmlns:a16="http://schemas.microsoft.com/office/drawing/2014/main" val="2922989991"/>
                  </a:ext>
                </a:extLst>
              </a:tr>
            </a:tbl>
          </a:graphicData>
        </a:graphic>
      </p:graphicFrame>
    </p:spTree>
    <p:extLst>
      <p:ext uri="{BB962C8B-B14F-4D97-AF65-F5344CB8AC3E}">
        <p14:creationId xmlns:p14="http://schemas.microsoft.com/office/powerpoint/2010/main" val="1826006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80" y="2015732"/>
            <a:ext cx="6800322" cy="3450613"/>
          </a:xfrm>
        </p:spPr>
        <p:txBody>
          <a:bodyPr/>
          <a:lstStyle/>
          <a:p>
            <a:r>
              <a:rPr lang="en-US" dirty="0"/>
              <a:t>Missing data are detected in multiple features as can be seen in the column list on the right snippet.</a:t>
            </a:r>
          </a:p>
          <a:p>
            <a:endParaRPr lang="en-US" dirty="0"/>
          </a:p>
          <a:p>
            <a:r>
              <a:rPr lang="en-US" dirty="0"/>
              <a:t>There are few features that have complete data for all 66083 customers:</a:t>
            </a:r>
          </a:p>
          <a:p>
            <a:pPr lvl="1"/>
            <a:r>
              <a:rPr lang="en-US" dirty="0"/>
              <a:t>`C_ID`, `C_AGE`, `NUM_PRD`, `Asset value`</a:t>
            </a:r>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Data Semantic: Presence of Missing Data</a:t>
            </a:r>
          </a:p>
        </p:txBody>
      </p:sp>
      <p:pic>
        <p:nvPicPr>
          <p:cNvPr id="5" name="Picture 4">
            <a:extLst>
              <a:ext uri="{FF2B5EF4-FFF2-40B4-BE49-F238E27FC236}">
                <a16:creationId xmlns:a16="http://schemas.microsoft.com/office/drawing/2014/main" id="{B24EB688-A6CB-F5DC-E2A6-F43D6E8D01B2}"/>
              </a:ext>
            </a:extLst>
          </p:cNvPr>
          <p:cNvPicPr>
            <a:picLocks noChangeAspect="1"/>
          </p:cNvPicPr>
          <p:nvPr/>
        </p:nvPicPr>
        <p:blipFill>
          <a:blip r:embed="rId2"/>
          <a:stretch>
            <a:fillRect/>
          </a:stretch>
        </p:blipFill>
        <p:spPr>
          <a:xfrm>
            <a:off x="8464054" y="2015732"/>
            <a:ext cx="2590800" cy="3924300"/>
          </a:xfrm>
          <a:prstGeom prst="rect">
            <a:avLst/>
          </a:prstGeom>
        </p:spPr>
      </p:pic>
    </p:spTree>
    <p:extLst>
      <p:ext uri="{BB962C8B-B14F-4D97-AF65-F5344CB8AC3E}">
        <p14:creationId xmlns:p14="http://schemas.microsoft.com/office/powerpoint/2010/main" val="237098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9" y="2015732"/>
            <a:ext cx="4644421" cy="4037749"/>
          </a:xfrm>
        </p:spPr>
        <p:txBody>
          <a:bodyPr>
            <a:normAutofit fontScale="92500" lnSpcReduction="20000"/>
          </a:bodyPr>
          <a:lstStyle/>
          <a:p>
            <a:pPr algn="just"/>
            <a:r>
              <a:rPr lang="en-US" dirty="0"/>
              <a:t>For each feature, descriptive statistics are analyzed based on grouping by `</a:t>
            </a:r>
            <a:r>
              <a:rPr lang="en-US" dirty="0" err="1"/>
              <a:t>C_seg</a:t>
            </a:r>
            <a:r>
              <a:rPr lang="en-US" dirty="0"/>
              <a:t>`. </a:t>
            </a:r>
          </a:p>
          <a:p>
            <a:pPr algn="just"/>
            <a:r>
              <a:rPr lang="en-US" dirty="0"/>
              <a:t>This allows us to gauge the data distribution of each feature with respect to different customer segments.</a:t>
            </a:r>
          </a:p>
          <a:p>
            <a:pPr algn="just"/>
            <a:r>
              <a:rPr lang="en-US" dirty="0"/>
              <a:t>The descriptive statistics include number of observations (count), measures of central tendency (mean, median), measures of variability of spread (std, min, max), and quantile intervals for data distribution (25%, 50%, 75%).</a:t>
            </a:r>
          </a:p>
          <a:p>
            <a:pPr algn="just"/>
            <a:r>
              <a:rPr lang="en-US" dirty="0"/>
              <a:t>Insights are summarized in slide 17. </a:t>
            </a:r>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Descriptive Statistics (Grouped by `</a:t>
            </a:r>
            <a:r>
              <a:rPr lang="en-US" dirty="0" err="1"/>
              <a:t>C_seg</a:t>
            </a:r>
            <a:r>
              <a:rPr lang="en-US" dirty="0"/>
              <a:t>`)</a:t>
            </a:r>
          </a:p>
        </p:txBody>
      </p:sp>
      <p:pic>
        <p:nvPicPr>
          <p:cNvPr id="5" name="Picture 4">
            <a:extLst>
              <a:ext uri="{FF2B5EF4-FFF2-40B4-BE49-F238E27FC236}">
                <a16:creationId xmlns:a16="http://schemas.microsoft.com/office/drawing/2014/main" id="{F509B27D-4AE3-485D-5DFE-CA6B69D15D8D}"/>
              </a:ext>
            </a:extLst>
          </p:cNvPr>
          <p:cNvPicPr>
            <a:picLocks noChangeAspect="1"/>
          </p:cNvPicPr>
          <p:nvPr/>
        </p:nvPicPr>
        <p:blipFill>
          <a:blip r:embed="rId2"/>
          <a:stretch>
            <a:fillRect/>
          </a:stretch>
        </p:blipFill>
        <p:spPr>
          <a:xfrm>
            <a:off x="6162633" y="2015732"/>
            <a:ext cx="4892221" cy="4756074"/>
          </a:xfrm>
          <a:prstGeom prst="rect">
            <a:avLst/>
          </a:prstGeom>
        </p:spPr>
      </p:pic>
      <p:sp>
        <p:nvSpPr>
          <p:cNvPr id="6" name="TextBox 5">
            <a:extLst>
              <a:ext uri="{FF2B5EF4-FFF2-40B4-BE49-F238E27FC236}">
                <a16:creationId xmlns:a16="http://schemas.microsoft.com/office/drawing/2014/main" id="{888C72DB-03ED-3DAF-6D51-6FA7AB92808C}"/>
              </a:ext>
            </a:extLst>
          </p:cNvPr>
          <p:cNvSpPr txBox="1"/>
          <p:nvPr/>
        </p:nvSpPr>
        <p:spPr>
          <a:xfrm>
            <a:off x="11121487" y="3834581"/>
            <a:ext cx="697627" cy="707886"/>
          </a:xfrm>
          <a:prstGeom prst="rect">
            <a:avLst/>
          </a:prstGeom>
          <a:noFill/>
        </p:spPr>
        <p:txBody>
          <a:bodyPr wrap="none" rtlCol="0">
            <a:spAutoFit/>
          </a:bodyPr>
          <a:lstStyle/>
          <a:p>
            <a:r>
              <a:rPr lang="en-US" sz="4000" b="1" dirty="0"/>
              <a:t>…</a:t>
            </a:r>
          </a:p>
        </p:txBody>
      </p:sp>
    </p:spTree>
    <p:extLst>
      <p:ext uri="{BB962C8B-B14F-4D97-AF65-F5344CB8AC3E}">
        <p14:creationId xmlns:p14="http://schemas.microsoft.com/office/powerpoint/2010/main" val="1125373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Visualizations for Insight Gathering</a:t>
            </a:r>
          </a:p>
        </p:txBody>
      </p:sp>
      <p:pic>
        <p:nvPicPr>
          <p:cNvPr id="6" name="Picture 5">
            <a:extLst>
              <a:ext uri="{FF2B5EF4-FFF2-40B4-BE49-F238E27FC236}">
                <a16:creationId xmlns:a16="http://schemas.microsoft.com/office/drawing/2014/main" id="{47B448D1-D4A7-9EDA-D71A-5BC5354AC22E}"/>
              </a:ext>
            </a:extLst>
          </p:cNvPr>
          <p:cNvPicPr>
            <a:picLocks noChangeAspect="1"/>
          </p:cNvPicPr>
          <p:nvPr/>
        </p:nvPicPr>
        <p:blipFill>
          <a:blip r:embed="rId2"/>
          <a:stretch>
            <a:fillRect/>
          </a:stretch>
        </p:blipFill>
        <p:spPr>
          <a:xfrm>
            <a:off x="479538" y="2015732"/>
            <a:ext cx="11547355" cy="4037750"/>
          </a:xfrm>
          <a:prstGeom prst="rect">
            <a:avLst/>
          </a:prstGeom>
        </p:spPr>
      </p:pic>
    </p:spTree>
    <p:extLst>
      <p:ext uri="{BB962C8B-B14F-4D97-AF65-F5344CB8AC3E}">
        <p14:creationId xmlns:p14="http://schemas.microsoft.com/office/powerpoint/2010/main" val="3969666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Visualizations for Insight Gathering – Cont’d</a:t>
            </a:r>
          </a:p>
        </p:txBody>
      </p:sp>
      <p:pic>
        <p:nvPicPr>
          <p:cNvPr id="5" name="Picture 4">
            <a:extLst>
              <a:ext uri="{FF2B5EF4-FFF2-40B4-BE49-F238E27FC236}">
                <a16:creationId xmlns:a16="http://schemas.microsoft.com/office/drawing/2014/main" id="{1365C0E2-51B4-F5C9-1D27-BDB6CD5555D5}"/>
              </a:ext>
            </a:extLst>
          </p:cNvPr>
          <p:cNvPicPr>
            <a:picLocks noChangeAspect="1"/>
          </p:cNvPicPr>
          <p:nvPr/>
        </p:nvPicPr>
        <p:blipFill>
          <a:blip r:embed="rId2"/>
          <a:stretch>
            <a:fillRect/>
          </a:stretch>
        </p:blipFill>
        <p:spPr>
          <a:xfrm>
            <a:off x="2527695" y="1970017"/>
            <a:ext cx="7136609" cy="4083464"/>
          </a:xfrm>
          <a:prstGeom prst="rect">
            <a:avLst/>
          </a:prstGeom>
        </p:spPr>
      </p:pic>
    </p:spTree>
    <p:extLst>
      <p:ext uri="{BB962C8B-B14F-4D97-AF65-F5344CB8AC3E}">
        <p14:creationId xmlns:p14="http://schemas.microsoft.com/office/powerpoint/2010/main" val="1450112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Visualizations for Insight Gathering – Cont’d</a:t>
            </a:r>
          </a:p>
        </p:txBody>
      </p:sp>
      <p:pic>
        <p:nvPicPr>
          <p:cNvPr id="5" name="Picture 4">
            <a:extLst>
              <a:ext uri="{FF2B5EF4-FFF2-40B4-BE49-F238E27FC236}">
                <a16:creationId xmlns:a16="http://schemas.microsoft.com/office/drawing/2014/main" id="{4491449E-CB15-F597-132C-08FCDC96C8B8}"/>
              </a:ext>
            </a:extLst>
          </p:cNvPr>
          <p:cNvPicPr>
            <a:picLocks noChangeAspect="1"/>
          </p:cNvPicPr>
          <p:nvPr/>
        </p:nvPicPr>
        <p:blipFill>
          <a:blip r:embed="rId2"/>
          <a:stretch>
            <a:fillRect/>
          </a:stretch>
        </p:blipFill>
        <p:spPr>
          <a:xfrm>
            <a:off x="717176" y="2015731"/>
            <a:ext cx="11129683" cy="3891703"/>
          </a:xfrm>
          <a:prstGeom prst="rect">
            <a:avLst/>
          </a:prstGeom>
        </p:spPr>
      </p:pic>
    </p:spTree>
    <p:extLst>
      <p:ext uri="{BB962C8B-B14F-4D97-AF65-F5344CB8AC3E}">
        <p14:creationId xmlns:p14="http://schemas.microsoft.com/office/powerpoint/2010/main" val="2996012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Visualizations for Insight Gathering – Cont’d</a:t>
            </a:r>
          </a:p>
        </p:txBody>
      </p:sp>
      <p:pic>
        <p:nvPicPr>
          <p:cNvPr id="6" name="Picture 5">
            <a:extLst>
              <a:ext uri="{FF2B5EF4-FFF2-40B4-BE49-F238E27FC236}">
                <a16:creationId xmlns:a16="http://schemas.microsoft.com/office/drawing/2014/main" id="{01AF5D70-5AD5-1883-93A5-77DA57FBC9C1}"/>
              </a:ext>
            </a:extLst>
          </p:cNvPr>
          <p:cNvPicPr>
            <a:picLocks noChangeAspect="1"/>
          </p:cNvPicPr>
          <p:nvPr/>
        </p:nvPicPr>
        <p:blipFill>
          <a:blip r:embed="rId2"/>
          <a:stretch>
            <a:fillRect/>
          </a:stretch>
        </p:blipFill>
        <p:spPr>
          <a:xfrm>
            <a:off x="2700618" y="1917068"/>
            <a:ext cx="6790764" cy="4078099"/>
          </a:xfrm>
          <a:prstGeom prst="rect">
            <a:avLst/>
          </a:prstGeom>
        </p:spPr>
      </p:pic>
    </p:spTree>
    <p:extLst>
      <p:ext uri="{BB962C8B-B14F-4D97-AF65-F5344CB8AC3E}">
        <p14:creationId xmlns:p14="http://schemas.microsoft.com/office/powerpoint/2010/main" val="1773092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Visualizations for Insight Gathering – Cont’d</a:t>
            </a:r>
          </a:p>
        </p:txBody>
      </p:sp>
      <p:pic>
        <p:nvPicPr>
          <p:cNvPr id="5" name="Picture 4">
            <a:extLst>
              <a:ext uri="{FF2B5EF4-FFF2-40B4-BE49-F238E27FC236}">
                <a16:creationId xmlns:a16="http://schemas.microsoft.com/office/drawing/2014/main" id="{25AD32F3-3FD8-F9C4-F507-EF45688E5201}"/>
              </a:ext>
            </a:extLst>
          </p:cNvPr>
          <p:cNvPicPr>
            <a:picLocks noChangeAspect="1"/>
          </p:cNvPicPr>
          <p:nvPr/>
        </p:nvPicPr>
        <p:blipFill>
          <a:blip r:embed="rId2"/>
          <a:stretch>
            <a:fillRect/>
          </a:stretch>
        </p:blipFill>
        <p:spPr>
          <a:xfrm>
            <a:off x="6503333" y="2002066"/>
            <a:ext cx="4551521" cy="4051415"/>
          </a:xfrm>
          <a:prstGeom prst="rect">
            <a:avLst/>
          </a:prstGeom>
        </p:spPr>
      </p:pic>
      <p:sp>
        <p:nvSpPr>
          <p:cNvPr id="6" name="TextBox 5">
            <a:extLst>
              <a:ext uri="{FF2B5EF4-FFF2-40B4-BE49-F238E27FC236}">
                <a16:creationId xmlns:a16="http://schemas.microsoft.com/office/drawing/2014/main" id="{D844DF79-B2CB-666F-2B69-16C4E73496A1}"/>
              </a:ext>
            </a:extLst>
          </p:cNvPr>
          <p:cNvSpPr txBox="1"/>
          <p:nvPr/>
        </p:nvSpPr>
        <p:spPr>
          <a:xfrm>
            <a:off x="1451579" y="3244334"/>
            <a:ext cx="4996240" cy="369332"/>
          </a:xfrm>
          <a:prstGeom prst="rect">
            <a:avLst/>
          </a:prstGeom>
          <a:noFill/>
        </p:spPr>
        <p:txBody>
          <a:bodyPr wrap="none" rtlCol="0">
            <a:spAutoFit/>
          </a:bodyPr>
          <a:lstStyle/>
          <a:p>
            <a:r>
              <a:rPr lang="en-US" dirty="0"/>
              <a:t>PLOT 07: Pair Plot for Selected Numerical Variables</a:t>
            </a:r>
          </a:p>
        </p:txBody>
      </p:sp>
    </p:spTree>
    <p:extLst>
      <p:ext uri="{BB962C8B-B14F-4D97-AF65-F5344CB8AC3E}">
        <p14:creationId xmlns:p14="http://schemas.microsoft.com/office/powerpoint/2010/main" val="3649921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0" y="2015732"/>
            <a:ext cx="12191999" cy="4037749"/>
          </a:xfrm>
        </p:spPr>
        <p:txBody>
          <a:bodyPr>
            <a:normAutofit/>
          </a:bodyPr>
          <a:lstStyle/>
          <a:p>
            <a:pPr marL="457200" indent="-457200" algn="just">
              <a:buFont typeface="+mj-lt"/>
              <a:buAutoNum type="arabicPeriod"/>
            </a:pPr>
            <a:r>
              <a:rPr lang="en-US" dirty="0"/>
              <a:t>There are 66803 rows and 30 columns.</a:t>
            </a:r>
            <a:endParaRPr lang="en-US" dirty="0">
              <a:solidFill>
                <a:srgbClr val="FF0000"/>
              </a:solidFill>
            </a:endParaRPr>
          </a:p>
          <a:p>
            <a:pPr marL="914400" lvl="1" indent="-457200" algn="just">
              <a:buFont typeface="+mj-lt"/>
              <a:buAutoNum type="alphaLcParenR"/>
            </a:pPr>
            <a:r>
              <a:rPr lang="en-US" dirty="0">
                <a:solidFill>
                  <a:srgbClr val="FF0000"/>
                </a:solidFill>
              </a:rPr>
              <a:t>[ACTION-ITEM]</a:t>
            </a:r>
            <a:r>
              <a:rPr lang="en-US" dirty="0"/>
              <a:t> We will explore the possibility of dimensionality reduction using PCA algorithm during </a:t>
            </a:r>
            <a:r>
              <a:rPr lang="en-US" b="1" dirty="0"/>
              <a:t>Data Processing Techniques</a:t>
            </a:r>
            <a:r>
              <a:rPr lang="en-US" dirty="0"/>
              <a:t> section and compare the evaluation metrics between full and reduced feature in </a:t>
            </a:r>
            <a:r>
              <a:rPr lang="en-US" b="1" dirty="0"/>
              <a:t>Model Training &amp; Evaluation </a:t>
            </a:r>
            <a:r>
              <a:rPr lang="en-US" dirty="0"/>
              <a:t>section.</a:t>
            </a:r>
          </a:p>
          <a:p>
            <a:pPr marL="457200" indent="-457200" algn="just">
              <a:buFont typeface="+mj-lt"/>
              <a:buAutoNum type="arabicPeriod"/>
            </a:pPr>
            <a:r>
              <a:rPr lang="en-US" dirty="0"/>
              <a:t>There are 3 features with int64 data type (`C_ID`, `C_AGE`, `NUM_PRD`), 4 features with string data type (`C_EDU`, `C_HSE`, `</a:t>
            </a:r>
            <a:r>
              <a:rPr lang="en-US" dirty="0" err="1"/>
              <a:t>gn_occ</a:t>
            </a:r>
            <a:r>
              <a:rPr lang="en-US" dirty="0"/>
              <a:t>`, and `</a:t>
            </a:r>
            <a:r>
              <a:rPr lang="en-US" dirty="0" err="1"/>
              <a:t>C_seg</a:t>
            </a:r>
            <a:r>
              <a:rPr lang="en-US" dirty="0"/>
              <a:t>`), and remaining 23 features are of float64 data type. </a:t>
            </a:r>
            <a:endParaRPr lang="en-US" dirty="0">
              <a:solidFill>
                <a:srgbClr val="FF0000"/>
              </a:solidFill>
            </a:endParaRPr>
          </a:p>
          <a:p>
            <a:pPr marL="914400" lvl="1" indent="-457200" algn="just">
              <a:buFont typeface="+mj-lt"/>
              <a:buAutoNum type="alphaLcParenR"/>
            </a:pPr>
            <a:r>
              <a:rPr lang="en-US" dirty="0">
                <a:solidFill>
                  <a:srgbClr val="FF0000"/>
                </a:solidFill>
              </a:rPr>
              <a:t>[ACTION-ITEM]</a:t>
            </a:r>
            <a:r>
              <a:rPr lang="en-US" dirty="0"/>
              <a:t> All features with string data type will be converted into one-hot categorical data type in </a:t>
            </a:r>
            <a:r>
              <a:rPr lang="en-US" b="1" dirty="0"/>
              <a:t>Data Processing Techniques</a:t>
            </a:r>
            <a:r>
              <a:rPr lang="en-US" dirty="0"/>
              <a:t> section.</a:t>
            </a:r>
          </a:p>
          <a:p>
            <a:pPr marL="914400" lvl="1" indent="-457200" algn="just">
              <a:buFont typeface="+mj-lt"/>
              <a:buAutoNum type="alphaLcParenR"/>
            </a:pPr>
            <a:r>
              <a:rPr lang="en-US" dirty="0"/>
              <a:t>The only exception would be for column `</a:t>
            </a:r>
            <a:r>
              <a:rPr lang="en-US" dirty="0" err="1"/>
              <a:t>C_seg</a:t>
            </a:r>
            <a:r>
              <a:rPr lang="en-US" dirty="0"/>
              <a:t>` where it would be mapped to single integer value that varies for different customer segment.</a:t>
            </a:r>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Summary of EDA and Derived Action Items</a:t>
            </a:r>
          </a:p>
        </p:txBody>
      </p:sp>
    </p:spTree>
    <p:extLst>
      <p:ext uri="{BB962C8B-B14F-4D97-AF65-F5344CB8AC3E}">
        <p14:creationId xmlns:p14="http://schemas.microsoft.com/office/powerpoint/2010/main" val="210470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0" y="2015732"/>
            <a:ext cx="12191999" cy="4037749"/>
          </a:xfrm>
        </p:spPr>
        <p:txBody>
          <a:bodyPr>
            <a:normAutofit/>
          </a:bodyPr>
          <a:lstStyle/>
          <a:p>
            <a:pPr marL="457200" indent="-457200" algn="just">
              <a:buFont typeface="+mj-lt"/>
              <a:buAutoNum type="arabicPeriod" startAt="3"/>
            </a:pPr>
            <a:r>
              <a:rPr lang="en-US" dirty="0"/>
              <a:t>There are 5 features with no missing values at all, namely, `C_ID`, `C_AGE`, `NUM_PRD`, `Asset value`, `</a:t>
            </a:r>
            <a:r>
              <a:rPr lang="en-US" dirty="0" err="1"/>
              <a:t>C_seg</a:t>
            </a:r>
            <a:r>
              <a:rPr lang="en-US" dirty="0"/>
              <a:t>`</a:t>
            </a:r>
          </a:p>
          <a:p>
            <a:pPr marL="457200" indent="-457200" algn="just">
              <a:buFont typeface="+mj-lt"/>
              <a:buAutoNum type="arabicPeriod" startAt="3"/>
            </a:pPr>
            <a:r>
              <a:rPr lang="en-US" dirty="0"/>
              <a:t>There are 25 features with at least 1 row of missing value. </a:t>
            </a:r>
          </a:p>
          <a:p>
            <a:pPr marL="914400" lvl="1" indent="-457200" algn="just">
              <a:buFont typeface="+mj-lt"/>
              <a:buAutoNum type="alphaLcParenR"/>
            </a:pPr>
            <a:r>
              <a:rPr lang="en-US" dirty="0">
                <a:solidFill>
                  <a:srgbClr val="FF0000"/>
                </a:solidFill>
              </a:rPr>
              <a:t>[ACTION-ITEM]</a:t>
            </a:r>
            <a:r>
              <a:rPr lang="en-US" dirty="0"/>
              <a:t> These 25 features will be imputed in </a:t>
            </a:r>
            <a:r>
              <a:rPr lang="en-US" b="1" dirty="0"/>
              <a:t>Data Processing Techniques</a:t>
            </a:r>
            <a:r>
              <a:rPr lang="en-US" dirty="0"/>
              <a:t>.</a:t>
            </a:r>
          </a:p>
          <a:p>
            <a:pPr marL="457200" indent="-457200" algn="just">
              <a:buFont typeface="+mj-lt"/>
              <a:buAutoNum type="arabicPeriod" startAt="3"/>
            </a:pPr>
            <a:r>
              <a:rPr lang="en-US" dirty="0"/>
              <a:t>We can use `C_ID`, `C_AGE`, and `PC` columns as best-effort candidate keys:</a:t>
            </a:r>
          </a:p>
          <a:p>
            <a:pPr marL="914400" lvl="1" indent="-457200" algn="just">
              <a:buFont typeface="+mj-lt"/>
              <a:buAutoNum type="alphaLcParenR"/>
            </a:pPr>
            <a:r>
              <a:rPr lang="en-US" dirty="0"/>
              <a:t>Out of 66083 rows, there are 456 missing data on `PC`</a:t>
            </a:r>
          </a:p>
          <a:p>
            <a:pPr marL="914400" lvl="1" indent="-457200" algn="just">
              <a:buFont typeface="+mj-lt"/>
              <a:buAutoNum type="alphaLcParenR"/>
            </a:pPr>
            <a:r>
              <a:rPr lang="en-US" dirty="0"/>
              <a:t>For these 456 rows with missing data of `PC`, `C_ID` and `C_AGE` rows are unique which means that if we were to substitute a new arbitrary number into these 456 rows of `PC`, they can still be come unique.</a:t>
            </a:r>
          </a:p>
          <a:p>
            <a:pPr marL="914400" lvl="1" indent="-457200" algn="just">
              <a:buFont typeface="+mj-lt"/>
              <a:buAutoNum type="alphaLcParenR"/>
            </a:pPr>
            <a:r>
              <a:rPr lang="en-US" dirty="0"/>
              <a:t>Previously, I mentioned that the 3 columns are best-effort unique key identifiers. This is because for remaining 65627 rows with non-missing data of `PC`, there are only 8 duplicated tuples which is sufficiently good.</a:t>
            </a:r>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Summary of EDA and Derived Action Items – Cont’d</a:t>
            </a:r>
          </a:p>
        </p:txBody>
      </p:sp>
    </p:spTree>
    <p:extLst>
      <p:ext uri="{BB962C8B-B14F-4D97-AF65-F5344CB8AC3E}">
        <p14:creationId xmlns:p14="http://schemas.microsoft.com/office/powerpoint/2010/main" val="3314438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0" y="2015732"/>
            <a:ext cx="12192000" cy="4223703"/>
          </a:xfrm>
        </p:spPr>
        <p:txBody>
          <a:bodyPr>
            <a:normAutofit/>
          </a:bodyPr>
          <a:lstStyle/>
          <a:p>
            <a:pPr marL="457200" indent="-457200" algn="just">
              <a:buFont typeface="+mj-lt"/>
              <a:buAutoNum type="arabicPeriod" startAt="6"/>
            </a:pPr>
            <a:r>
              <a:rPr lang="en-US" dirty="0"/>
              <a:t>Based on visualization plots and the descriptive statistics of dataset on non-categorical features between NORMAL and AFFLUENT customer segments, here are the insights:</a:t>
            </a:r>
          </a:p>
          <a:p>
            <a:pPr marL="914400" lvl="1" indent="-457200" algn="just">
              <a:buFont typeface="+mj-lt"/>
              <a:buAutoNum type="alphaLcParenR"/>
            </a:pPr>
            <a:r>
              <a:rPr lang="en-US" dirty="0"/>
              <a:t>Number of </a:t>
            </a:r>
            <a:r>
              <a:rPr lang="en-US" dirty="0" err="1"/>
              <a:t>Obsevations</a:t>
            </a:r>
            <a:r>
              <a:rPr lang="en-US" dirty="0"/>
              <a:t>:</a:t>
            </a:r>
          </a:p>
          <a:p>
            <a:pPr lvl="2" algn="just"/>
            <a:r>
              <a:rPr lang="en-US" u="sng" dirty="0"/>
              <a:t>Count</a:t>
            </a:r>
            <a:r>
              <a:rPr lang="en-US" dirty="0"/>
              <a:t>: The NORMAL customers generally exhibits higher counts across all columns than the AFFLUENT segment, suggesting a larger sample size for the NORMAL group.</a:t>
            </a:r>
          </a:p>
          <a:p>
            <a:pPr marL="800100" lvl="1" indent="-342900" algn="just">
              <a:buFont typeface="+mj-lt"/>
              <a:buAutoNum type="alphaLcParenR"/>
            </a:pPr>
            <a:r>
              <a:rPr lang="en-US" dirty="0"/>
              <a:t>Measures of Central Tendency:</a:t>
            </a:r>
          </a:p>
          <a:p>
            <a:pPr lvl="2" algn="just"/>
            <a:r>
              <a:rPr lang="en-US" u="sng" dirty="0"/>
              <a:t>Mean</a:t>
            </a:r>
            <a:r>
              <a:rPr lang="en-US" dirty="0"/>
              <a:t>: On average, the NORMAL customers tends to exhibit lower mean values across various metrics compared to the AFFLUENT customers indicating higher wealth in the AFFLUENT group. However, there are exceptions where the NORMAL customers’ mean is higher, indicating variability in these metrics.</a:t>
            </a:r>
          </a:p>
          <a:p>
            <a:pPr lvl="2" algn="just"/>
            <a:r>
              <a:rPr lang="en-US" u="sng" dirty="0"/>
              <a:t>Median</a:t>
            </a:r>
            <a:r>
              <a:rPr lang="en-US" dirty="0"/>
              <a:t>: The 50</a:t>
            </a:r>
            <a:r>
              <a:rPr lang="en-US" baseline="30000" dirty="0"/>
              <a:t>th</a:t>
            </a:r>
            <a:r>
              <a:rPr lang="en-US" dirty="0"/>
              <a:t> percentile (median) values further support that the AFFLUENT customers often has higher central values, reinforcing the notion of greater wealth within this group.</a:t>
            </a:r>
          </a:p>
          <a:p>
            <a:pPr lvl="2" algn="just"/>
            <a:endParaRPr lang="en-US" dirty="0"/>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Summary of EDA and Derived Action Items – Cont’d</a:t>
            </a:r>
          </a:p>
        </p:txBody>
      </p:sp>
    </p:spTree>
    <p:extLst>
      <p:ext uri="{BB962C8B-B14F-4D97-AF65-F5344CB8AC3E}">
        <p14:creationId xmlns:p14="http://schemas.microsoft.com/office/powerpoint/2010/main" val="195972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E5FA0-46DA-D179-AF22-9DE9E2F8352E}"/>
              </a:ext>
            </a:extLst>
          </p:cNvPr>
          <p:cNvSpPr>
            <a:spLocks noGrp="1"/>
          </p:cNvSpPr>
          <p:nvPr>
            <p:ph type="title"/>
          </p:nvPr>
        </p:nvSpPr>
        <p:spPr/>
        <p:txBody>
          <a:bodyPr/>
          <a:lstStyle/>
          <a:p>
            <a:r>
              <a:rPr lang="en-US" dirty="0"/>
              <a:t>Presentation Outlines</a:t>
            </a:r>
          </a:p>
        </p:txBody>
      </p:sp>
      <p:sp>
        <p:nvSpPr>
          <p:cNvPr id="3" name="Content Placeholder 2">
            <a:extLst>
              <a:ext uri="{FF2B5EF4-FFF2-40B4-BE49-F238E27FC236}">
                <a16:creationId xmlns:a16="http://schemas.microsoft.com/office/drawing/2014/main" id="{DB39E231-E797-9F84-3176-6E1CED9FD899}"/>
              </a:ext>
            </a:extLst>
          </p:cNvPr>
          <p:cNvSpPr>
            <a:spLocks noGrp="1"/>
          </p:cNvSpPr>
          <p:nvPr>
            <p:ph idx="1"/>
          </p:nvPr>
        </p:nvSpPr>
        <p:spPr>
          <a:xfrm>
            <a:off x="1451579" y="2015732"/>
            <a:ext cx="9603275" cy="4385068"/>
          </a:xfrm>
        </p:spPr>
        <p:txBody>
          <a:bodyPr/>
          <a:lstStyle/>
          <a:p>
            <a:pPr marL="457200" indent="-457200">
              <a:buFont typeface="+mj-lt"/>
              <a:buAutoNum type="arabicPeriod"/>
            </a:pPr>
            <a:r>
              <a:rPr lang="en-US" dirty="0"/>
              <a:t>Introduction</a:t>
            </a:r>
          </a:p>
          <a:p>
            <a:pPr marL="457200" indent="-457200">
              <a:buFont typeface="+mj-lt"/>
              <a:buAutoNum type="arabicPeriod"/>
            </a:pPr>
            <a:r>
              <a:rPr lang="en-US" dirty="0"/>
              <a:t>Exploratory Data Analysis (EDA)</a:t>
            </a:r>
          </a:p>
          <a:p>
            <a:pPr marL="457200" indent="-457200">
              <a:buFont typeface="+mj-lt"/>
              <a:buAutoNum type="arabicPeriod"/>
            </a:pPr>
            <a:r>
              <a:rPr lang="en-US" dirty="0"/>
              <a:t>Data Processing Techniques</a:t>
            </a:r>
          </a:p>
          <a:p>
            <a:pPr marL="457200" indent="-457200">
              <a:buFont typeface="+mj-lt"/>
              <a:buAutoNum type="arabicPeriod"/>
            </a:pPr>
            <a:r>
              <a:rPr lang="en-US" dirty="0"/>
              <a:t>Model Training &amp; Evaluation</a:t>
            </a:r>
          </a:p>
          <a:p>
            <a:pPr marL="457200" indent="-457200">
              <a:buFont typeface="+mj-lt"/>
              <a:buAutoNum type="arabicPeriod"/>
            </a:pPr>
            <a:r>
              <a:rPr lang="en-US" dirty="0"/>
              <a:t>Selection Strategy on </a:t>
            </a:r>
            <a:r>
              <a:rPr lang="en-US" dirty="0" err="1"/>
              <a:t>C_seg</a:t>
            </a:r>
            <a:r>
              <a:rPr lang="en-US" dirty="0"/>
              <a:t> Upgrade</a:t>
            </a:r>
          </a:p>
          <a:p>
            <a:pPr marL="457200" indent="-457200">
              <a:buFont typeface="+mj-lt"/>
              <a:buAutoNum type="arabicPeriod"/>
            </a:pPr>
            <a:r>
              <a:rPr lang="en-US" dirty="0"/>
              <a:t>Summary Analysis &amp; Business Recommendations</a:t>
            </a:r>
          </a:p>
          <a:p>
            <a:pPr marL="457200" indent="-457200">
              <a:buFont typeface="+mj-lt"/>
              <a:buAutoNum type="arabicPeriod"/>
            </a:pPr>
            <a:r>
              <a:rPr lang="en-US" dirty="0"/>
              <a:t>Production </a:t>
            </a:r>
            <a:r>
              <a:rPr lang="en-US" dirty="0" err="1"/>
              <a:t>MLOps</a:t>
            </a:r>
            <a:r>
              <a:rPr lang="en-US" dirty="0"/>
              <a:t> Steps &amp; Model Monitoring</a:t>
            </a:r>
          </a:p>
          <a:p>
            <a:pPr marL="457200" indent="-457200">
              <a:buFont typeface="+mj-lt"/>
              <a:buAutoNum type="arabicPeriod"/>
            </a:pPr>
            <a:r>
              <a:rPr lang="en-US" dirty="0"/>
              <a:t>Conclusion and Future Works</a:t>
            </a:r>
          </a:p>
          <a:p>
            <a:endParaRPr lang="en-US" dirty="0"/>
          </a:p>
        </p:txBody>
      </p:sp>
    </p:spTree>
    <p:extLst>
      <p:ext uri="{BB962C8B-B14F-4D97-AF65-F5344CB8AC3E}">
        <p14:creationId xmlns:p14="http://schemas.microsoft.com/office/powerpoint/2010/main" val="66378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0" y="2015732"/>
            <a:ext cx="12191999" cy="4037749"/>
          </a:xfrm>
        </p:spPr>
        <p:txBody>
          <a:bodyPr>
            <a:normAutofit/>
          </a:bodyPr>
          <a:lstStyle/>
          <a:p>
            <a:pPr marL="457200" indent="-457200" algn="just">
              <a:buFont typeface="+mj-lt"/>
              <a:buAutoNum type="arabicPeriod" startAt="6"/>
            </a:pPr>
            <a:r>
              <a:rPr lang="en-US" sz="1600" dirty="0"/>
              <a:t>Based on visualization plots and the descriptive statistics of dataset on non-categorical features between NORMAL and AFFLUENT customer segments, here are the insights:</a:t>
            </a:r>
          </a:p>
          <a:p>
            <a:pPr marL="914400" lvl="1" indent="-457200" algn="just">
              <a:buFont typeface="+mj-lt"/>
              <a:buAutoNum type="alphaLcParenR" startAt="3"/>
            </a:pPr>
            <a:r>
              <a:rPr lang="en-US" sz="1400" dirty="0"/>
              <a:t>Measures of Variability or Spread:</a:t>
            </a:r>
          </a:p>
          <a:p>
            <a:pPr lvl="2" algn="just"/>
            <a:r>
              <a:rPr lang="en-US" sz="1200" u="sng" dirty="0"/>
              <a:t>Std</a:t>
            </a:r>
            <a:r>
              <a:rPr lang="en-US" sz="1200" dirty="0"/>
              <a:t>: Standard deviations vary between the segments and across columns, with the AFFLUENT customers sometimes showing more variability or a wider range of values, indicating a diverse wealth distribution.</a:t>
            </a:r>
          </a:p>
          <a:p>
            <a:pPr lvl="2" algn="just"/>
            <a:r>
              <a:rPr lang="en-US" sz="1200" u="sng" dirty="0"/>
              <a:t>Min</a:t>
            </a:r>
            <a:r>
              <a:rPr lang="en-US" sz="1200" dirty="0"/>
              <a:t>: The minimum values for some metrics start from a similar baseline across segments. However, for other metrics, the AFFLUENT segment exhibits higher minimum values, suggesting a higher baseline of wealth.</a:t>
            </a:r>
          </a:p>
          <a:p>
            <a:pPr lvl="2" algn="just"/>
            <a:r>
              <a:rPr lang="en-US" sz="1200" u="sng" dirty="0"/>
              <a:t>Max</a:t>
            </a:r>
            <a:r>
              <a:rPr lang="en-US" sz="1200" dirty="0"/>
              <a:t>: Maximum values frequently indicate that the AFFLUENT customers has a significant presence of very high values, showcasing the extreme wealth within this group.</a:t>
            </a:r>
          </a:p>
          <a:p>
            <a:pPr marL="800100" lvl="1" indent="-342900" algn="just">
              <a:buFont typeface="+mj-lt"/>
              <a:buAutoNum type="alphaLcParenR" startAt="3"/>
            </a:pPr>
            <a:r>
              <a:rPr lang="en-US" sz="1400" dirty="0"/>
              <a:t>Quantile Intervals for Data Distribution:</a:t>
            </a:r>
          </a:p>
          <a:p>
            <a:pPr lvl="2" algn="just"/>
            <a:r>
              <a:rPr lang="en-US" sz="1200" u="sng" dirty="0"/>
              <a:t>25%, 50%, 75%</a:t>
            </a:r>
            <a:r>
              <a:rPr lang="en-US" sz="1200" dirty="0"/>
              <a:t>: Higher quartile values in the AFFLUENT customers across most metrics suggest that a larger proportion of this group possesses higher values. This is especially notable in the median (50</a:t>
            </a:r>
            <a:r>
              <a:rPr lang="en-US" sz="1200" baseline="30000" dirty="0"/>
              <a:t>th</a:t>
            </a:r>
            <a:r>
              <a:rPr lang="en-US" sz="1200" dirty="0"/>
              <a:t> percentile) comparisons, highlighting the central tendency of each segment, with AFFLUENT typically being higher.</a:t>
            </a:r>
          </a:p>
          <a:p>
            <a:pPr marL="800100" lvl="1" indent="-342900" algn="just">
              <a:buFont typeface="+mj-lt"/>
              <a:buAutoNum type="alphaLcParenR" startAt="5"/>
            </a:pPr>
            <a:r>
              <a:rPr lang="en-US" sz="1400" dirty="0">
                <a:solidFill>
                  <a:srgbClr val="FF0000"/>
                </a:solidFill>
              </a:rPr>
              <a:t>[ACTION-ITEM]</a:t>
            </a:r>
            <a:r>
              <a:rPr lang="en-US" sz="1400" dirty="0"/>
              <a:t> There are 55157 NORMAL customers and 10926 AFFLUENT customers. We will explore the possibility of data augmentation to combat data imbalance.</a:t>
            </a:r>
          </a:p>
          <a:p>
            <a:pPr marL="800100" lvl="1" indent="-342900" algn="just">
              <a:buFont typeface="+mj-lt"/>
              <a:buAutoNum type="alphaLcParenR" startAt="5"/>
            </a:pPr>
            <a:r>
              <a:rPr lang="en-US" sz="1400" dirty="0">
                <a:solidFill>
                  <a:srgbClr val="FF0000"/>
                </a:solidFill>
              </a:rPr>
              <a:t>[ACTION-ITEM]</a:t>
            </a:r>
            <a:r>
              <a:rPr lang="en-US" sz="1400" dirty="0"/>
              <a:t> We need to perform standard scaling or normalization to center the distribution of non-categorical features.</a:t>
            </a:r>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Summary of EDA and Derived Action Items – Cont’d</a:t>
            </a:r>
          </a:p>
        </p:txBody>
      </p:sp>
    </p:spTree>
    <p:extLst>
      <p:ext uri="{BB962C8B-B14F-4D97-AF65-F5344CB8AC3E}">
        <p14:creationId xmlns:p14="http://schemas.microsoft.com/office/powerpoint/2010/main" val="3867195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0" y="2015732"/>
            <a:ext cx="12191999" cy="4306240"/>
          </a:xfrm>
        </p:spPr>
        <p:txBody>
          <a:bodyPr>
            <a:normAutofit/>
          </a:bodyPr>
          <a:lstStyle/>
          <a:p>
            <a:pPr algn="just"/>
            <a:r>
              <a:rPr lang="en-US" sz="2400" dirty="0"/>
              <a:t>Converting categorical features `C_EDU`, `C_HSE`, and `</a:t>
            </a:r>
            <a:r>
              <a:rPr lang="en-US" sz="2400" dirty="0" err="1"/>
              <a:t>gn_occ</a:t>
            </a:r>
            <a:r>
              <a:rPr lang="en-US" sz="2400" dirty="0"/>
              <a:t>` into one-hot encoding:</a:t>
            </a:r>
          </a:p>
          <a:p>
            <a:pPr marL="800100" lvl="1" indent="-342900" algn="just">
              <a:buFont typeface="+mj-lt"/>
              <a:buAutoNum type="arabicPeriod"/>
            </a:pPr>
            <a:r>
              <a:rPr lang="en-US" sz="2000" dirty="0"/>
              <a:t>For other categorical features, we choose the approach to first learn the classification of the classes for each feature using XGBOOST model and then use said model to predict the label for missing data.</a:t>
            </a:r>
          </a:p>
          <a:p>
            <a:pPr marL="800100" lvl="1" indent="-342900" algn="just">
              <a:buFont typeface="+mj-lt"/>
              <a:buAutoNum type="arabicPeriod"/>
            </a:pPr>
            <a:r>
              <a:rPr lang="en-US" sz="2000" dirty="0"/>
              <a:t>The model is first trained using columns with complete data as input features (such as `C_AGE`, `NUM_PRD`, and `Asset value`) and all non-missing data of a particular categorical column as target feature. </a:t>
            </a:r>
          </a:p>
          <a:p>
            <a:pPr lvl="2" algn="just"/>
            <a:r>
              <a:rPr lang="en-US" sz="1800" dirty="0"/>
              <a:t>Technically, the column `C_ID` also has complete data, but it will not participate in the model training for label prediction since it serves as unique identifiers for each record in the dataset. Doing it this way is much better than having to do random label assignment to these categorical features.</a:t>
            </a:r>
          </a:p>
          <a:p>
            <a:pPr marL="800100" lvl="1" indent="-342900" algn="just">
              <a:buFont typeface="+mj-lt"/>
              <a:buAutoNum type="arabicPeriod"/>
            </a:pPr>
            <a:r>
              <a:rPr lang="en-US" sz="2000" dirty="0"/>
              <a:t>Once trained,  the model is used to predict missing data of a particular categorical column based on associated complete columns. </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8064954" cy="369332"/>
          </a:xfrm>
          <a:prstGeom prst="rect">
            <a:avLst/>
          </a:prstGeom>
          <a:noFill/>
        </p:spPr>
        <p:txBody>
          <a:bodyPr wrap="square" rtlCol="0">
            <a:spAutoFit/>
          </a:bodyPr>
          <a:lstStyle/>
          <a:p>
            <a:r>
              <a:rPr lang="en-US" dirty="0"/>
              <a:t>One-hot Encoding and Data Imputation to Categorical Columns with Missing Data</a:t>
            </a:r>
          </a:p>
        </p:txBody>
      </p:sp>
    </p:spTree>
    <p:extLst>
      <p:ext uri="{BB962C8B-B14F-4D97-AF65-F5344CB8AC3E}">
        <p14:creationId xmlns:p14="http://schemas.microsoft.com/office/powerpoint/2010/main" val="1134435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0" y="2015732"/>
            <a:ext cx="12191999" cy="4306240"/>
          </a:xfrm>
        </p:spPr>
        <p:txBody>
          <a:bodyPr>
            <a:normAutofit fontScale="92500" lnSpcReduction="20000"/>
          </a:bodyPr>
          <a:lstStyle/>
          <a:p>
            <a:pPr algn="just"/>
            <a:r>
              <a:rPr lang="en-US" sz="2800" dirty="0"/>
              <a:t>Converting categorical features `C_EDU`, `C_HSE`, and `</a:t>
            </a:r>
            <a:r>
              <a:rPr lang="en-US" sz="2800" dirty="0" err="1"/>
              <a:t>gn_occ</a:t>
            </a:r>
            <a:r>
              <a:rPr lang="en-US" sz="2800" dirty="0"/>
              <a:t>` into one-hot encoding:</a:t>
            </a:r>
          </a:p>
          <a:p>
            <a:pPr marL="800100" lvl="1" indent="-342900" algn="just">
              <a:buFont typeface="+mj-lt"/>
              <a:buAutoNum type="arabicPeriod" startAt="4"/>
            </a:pPr>
            <a:r>
              <a:rPr lang="en-US" sz="2400" dirty="0"/>
              <a:t>Here, we don’t do cross-validation parameter tuning for the XGBOOST model. Reason being is because we don’t want severe collinearity between categorical columns and the complete-data columns. </a:t>
            </a:r>
          </a:p>
          <a:p>
            <a:pPr marL="800100" lvl="1" indent="-342900" algn="just">
              <a:buFont typeface="+mj-lt"/>
              <a:buAutoNum type="arabicPeriod" startAt="4"/>
            </a:pPr>
            <a:r>
              <a:rPr lang="en-US" sz="2400" dirty="0"/>
              <a:t>This is a best-effort categorical data imputation which is better than random imputation as it at least understands the nuance posed by complete-data columns but not so far off to overfit to them.</a:t>
            </a:r>
          </a:p>
          <a:p>
            <a:pPr marL="800100" lvl="1" indent="-342900" algn="just">
              <a:buFont typeface="+mj-lt"/>
              <a:buAutoNum type="arabicPeriod" startAt="4"/>
            </a:pPr>
            <a:r>
              <a:rPr lang="en-US" sz="2400" dirty="0"/>
              <a:t>As mentioned before, `</a:t>
            </a:r>
            <a:r>
              <a:rPr lang="en-US" sz="2400" dirty="0" err="1"/>
              <a:t>C_seg</a:t>
            </a:r>
            <a:r>
              <a:rPr lang="en-US" sz="2400" dirty="0"/>
              <a:t>` feature won’t be converted into one-hot encoding, but rather mapped into single integer value that varies for different customer segment.</a:t>
            </a:r>
          </a:p>
          <a:p>
            <a:pPr lvl="2" algn="just"/>
            <a:r>
              <a:rPr lang="en-US" sz="2000" dirty="0"/>
              <a:t>0 for NORMAL customers and 1 for AFFLUENT customers.</a:t>
            </a:r>
          </a:p>
          <a:p>
            <a:pPr lvl="2" algn="just"/>
            <a:endParaRPr lang="en-US" sz="2000" dirty="0"/>
          </a:p>
        </p:txBody>
      </p:sp>
      <p:sp>
        <p:nvSpPr>
          <p:cNvPr id="4" name="TextBox 3">
            <a:extLst>
              <a:ext uri="{FF2B5EF4-FFF2-40B4-BE49-F238E27FC236}">
                <a16:creationId xmlns:a16="http://schemas.microsoft.com/office/drawing/2014/main" id="{B7CC037D-7379-029D-3382-CED1CFDC9F50}"/>
              </a:ext>
            </a:extLst>
          </p:cNvPr>
          <p:cNvSpPr txBox="1"/>
          <p:nvPr/>
        </p:nvSpPr>
        <p:spPr>
          <a:xfrm>
            <a:off x="1451578" y="1391655"/>
            <a:ext cx="8708421" cy="369332"/>
          </a:xfrm>
          <a:prstGeom prst="rect">
            <a:avLst/>
          </a:prstGeom>
          <a:noFill/>
        </p:spPr>
        <p:txBody>
          <a:bodyPr wrap="square" rtlCol="0">
            <a:spAutoFit/>
          </a:bodyPr>
          <a:lstStyle/>
          <a:p>
            <a:r>
              <a:rPr lang="en-US" dirty="0"/>
              <a:t>One-hot Encoding and Data Imputation to Categorical Columns with Missing Data – Cont’d</a:t>
            </a:r>
          </a:p>
        </p:txBody>
      </p:sp>
    </p:spTree>
    <p:extLst>
      <p:ext uri="{BB962C8B-B14F-4D97-AF65-F5344CB8AC3E}">
        <p14:creationId xmlns:p14="http://schemas.microsoft.com/office/powerpoint/2010/main" val="477793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8843304" cy="369332"/>
          </a:xfrm>
          <a:prstGeom prst="rect">
            <a:avLst/>
          </a:prstGeom>
          <a:noFill/>
        </p:spPr>
        <p:txBody>
          <a:bodyPr wrap="square" rtlCol="0">
            <a:spAutoFit/>
          </a:bodyPr>
          <a:lstStyle/>
          <a:p>
            <a:r>
              <a:rPr lang="en-US" dirty="0"/>
              <a:t>One-hot Encoding and Data Imputation to Categorical Columns with Missing Data – Cont’d</a:t>
            </a:r>
          </a:p>
        </p:txBody>
      </p:sp>
      <p:pic>
        <p:nvPicPr>
          <p:cNvPr id="7" name="Picture 6">
            <a:extLst>
              <a:ext uri="{FF2B5EF4-FFF2-40B4-BE49-F238E27FC236}">
                <a16:creationId xmlns:a16="http://schemas.microsoft.com/office/drawing/2014/main" id="{F660AADC-7FF5-4803-D585-8A8578391AF6}"/>
              </a:ext>
            </a:extLst>
          </p:cNvPr>
          <p:cNvPicPr>
            <a:picLocks/>
          </p:cNvPicPr>
          <p:nvPr/>
        </p:nvPicPr>
        <p:blipFill>
          <a:blip r:embed="rId2"/>
          <a:stretch>
            <a:fillRect/>
          </a:stretch>
        </p:blipFill>
        <p:spPr>
          <a:xfrm>
            <a:off x="538038" y="2736475"/>
            <a:ext cx="3600000" cy="30600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1B01A94-3037-A331-419D-77F1D6BB7D97}"/>
              </a:ext>
            </a:extLst>
          </p:cNvPr>
          <p:cNvPicPr>
            <a:picLocks/>
          </p:cNvPicPr>
          <p:nvPr/>
        </p:nvPicPr>
        <p:blipFill>
          <a:blip r:embed="rId3"/>
          <a:stretch>
            <a:fillRect/>
          </a:stretch>
        </p:blipFill>
        <p:spPr>
          <a:xfrm>
            <a:off x="4309472" y="2736475"/>
            <a:ext cx="3600000" cy="30600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E6E3FE9-4F45-855F-00F9-1A3909E87664}"/>
              </a:ext>
            </a:extLst>
          </p:cNvPr>
          <p:cNvPicPr>
            <a:picLocks/>
          </p:cNvPicPr>
          <p:nvPr/>
        </p:nvPicPr>
        <p:blipFill>
          <a:blip r:embed="rId4"/>
          <a:stretch>
            <a:fillRect/>
          </a:stretch>
        </p:blipFill>
        <p:spPr>
          <a:xfrm>
            <a:off x="8080906" y="2736475"/>
            <a:ext cx="3600000" cy="306000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2F766B27-BC66-934B-AF6D-AFACB978538D}"/>
              </a:ext>
            </a:extLst>
          </p:cNvPr>
          <p:cNvSpPr txBox="1"/>
          <p:nvPr/>
        </p:nvSpPr>
        <p:spPr>
          <a:xfrm>
            <a:off x="1797665" y="2240714"/>
            <a:ext cx="1080745" cy="369332"/>
          </a:xfrm>
          <a:prstGeom prst="rect">
            <a:avLst/>
          </a:prstGeom>
          <a:noFill/>
        </p:spPr>
        <p:txBody>
          <a:bodyPr wrap="none" rtlCol="0">
            <a:spAutoFit/>
          </a:bodyPr>
          <a:lstStyle/>
          <a:p>
            <a:r>
              <a:rPr lang="en-US" dirty="0"/>
              <a:t>`C_EDU`</a:t>
            </a:r>
          </a:p>
        </p:txBody>
      </p:sp>
      <p:sp>
        <p:nvSpPr>
          <p:cNvPr id="11" name="TextBox 10">
            <a:extLst>
              <a:ext uri="{FF2B5EF4-FFF2-40B4-BE49-F238E27FC236}">
                <a16:creationId xmlns:a16="http://schemas.microsoft.com/office/drawing/2014/main" id="{74112BCB-F11A-CD3F-19AE-707190666A69}"/>
              </a:ext>
            </a:extLst>
          </p:cNvPr>
          <p:cNvSpPr txBox="1"/>
          <p:nvPr/>
        </p:nvSpPr>
        <p:spPr>
          <a:xfrm>
            <a:off x="5555627" y="2240714"/>
            <a:ext cx="1018227" cy="369332"/>
          </a:xfrm>
          <a:prstGeom prst="rect">
            <a:avLst/>
          </a:prstGeom>
          <a:noFill/>
        </p:spPr>
        <p:txBody>
          <a:bodyPr wrap="none" rtlCol="0">
            <a:spAutoFit/>
          </a:bodyPr>
          <a:lstStyle/>
          <a:p>
            <a:r>
              <a:rPr lang="en-US" dirty="0"/>
              <a:t>`C_HSE`</a:t>
            </a:r>
          </a:p>
        </p:txBody>
      </p:sp>
      <p:sp>
        <p:nvSpPr>
          <p:cNvPr id="12" name="TextBox 11">
            <a:extLst>
              <a:ext uri="{FF2B5EF4-FFF2-40B4-BE49-F238E27FC236}">
                <a16:creationId xmlns:a16="http://schemas.microsoft.com/office/drawing/2014/main" id="{B788E75F-E97E-9300-F1B1-62B1125F3C1F}"/>
              </a:ext>
            </a:extLst>
          </p:cNvPr>
          <p:cNvSpPr txBox="1"/>
          <p:nvPr/>
        </p:nvSpPr>
        <p:spPr>
          <a:xfrm>
            <a:off x="9371792" y="2240714"/>
            <a:ext cx="1007007" cy="369332"/>
          </a:xfrm>
          <a:prstGeom prst="rect">
            <a:avLst/>
          </a:prstGeom>
          <a:noFill/>
        </p:spPr>
        <p:txBody>
          <a:bodyPr wrap="none" rtlCol="0">
            <a:spAutoFit/>
          </a:bodyPr>
          <a:lstStyle/>
          <a:p>
            <a:r>
              <a:rPr lang="en-US" dirty="0"/>
              <a:t>`</a:t>
            </a:r>
            <a:r>
              <a:rPr lang="en-US" dirty="0" err="1"/>
              <a:t>gn_occ</a:t>
            </a:r>
            <a:r>
              <a:rPr lang="en-US" dirty="0"/>
              <a:t>`</a:t>
            </a:r>
          </a:p>
        </p:txBody>
      </p:sp>
    </p:spTree>
    <p:extLst>
      <p:ext uri="{BB962C8B-B14F-4D97-AF65-F5344CB8AC3E}">
        <p14:creationId xmlns:p14="http://schemas.microsoft.com/office/powerpoint/2010/main" val="1183679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normAutofit/>
          </a:bodyPr>
          <a:lstStyle/>
          <a:p>
            <a:r>
              <a:rPr lang="en-US" dirty="0"/>
              <a:t>We will be keeping track of mean and std of column `C_AGE`. The reasons are:</a:t>
            </a:r>
          </a:p>
          <a:p>
            <a:pPr lvl="1"/>
            <a:r>
              <a:rPr lang="en-US" dirty="0"/>
              <a:t>First, we want to use `C_AGE` along with `C_ID` and `PC` as candidate keys for checking if the list of customers recommended in Model Training and Evaluation section are true customers appearing in input raw dataset. We don’t want to recommend list of customers that are synthetically generated for data imbalance resolution.</a:t>
            </a:r>
          </a:p>
          <a:p>
            <a:pPr lvl="1"/>
            <a:r>
              <a:rPr lang="en-US" dirty="0"/>
              <a:t>Second, `C_AGE` will be scaled/normalized along with other numeric features. So we need original mean and std to back-calculate the ”unscaled/un-normalized” `C_AGE`.</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6117621" cy="369332"/>
          </a:xfrm>
          <a:prstGeom prst="rect">
            <a:avLst/>
          </a:prstGeom>
          <a:noFill/>
        </p:spPr>
        <p:txBody>
          <a:bodyPr wrap="square" rtlCol="0">
            <a:spAutoFit/>
          </a:bodyPr>
          <a:lstStyle/>
          <a:p>
            <a:r>
              <a:rPr lang="en-US" dirty="0"/>
              <a:t>Storing C_AGE Statistics</a:t>
            </a:r>
          </a:p>
        </p:txBody>
      </p:sp>
      <p:pic>
        <p:nvPicPr>
          <p:cNvPr id="5" name="Picture 4">
            <a:extLst>
              <a:ext uri="{FF2B5EF4-FFF2-40B4-BE49-F238E27FC236}">
                <a16:creationId xmlns:a16="http://schemas.microsoft.com/office/drawing/2014/main" id="{0F76356F-C792-1E4F-9693-DA290421200D}"/>
              </a:ext>
            </a:extLst>
          </p:cNvPr>
          <p:cNvPicPr>
            <a:picLocks noChangeAspect="1"/>
          </p:cNvPicPr>
          <p:nvPr/>
        </p:nvPicPr>
        <p:blipFill>
          <a:blip r:embed="rId2"/>
          <a:stretch>
            <a:fillRect/>
          </a:stretch>
        </p:blipFill>
        <p:spPr>
          <a:xfrm>
            <a:off x="1451578" y="4654870"/>
            <a:ext cx="9603275" cy="1016460"/>
          </a:xfrm>
          <a:prstGeom prst="rect">
            <a:avLst/>
          </a:prstGeom>
        </p:spPr>
      </p:pic>
    </p:spTree>
    <p:extLst>
      <p:ext uri="{BB962C8B-B14F-4D97-AF65-F5344CB8AC3E}">
        <p14:creationId xmlns:p14="http://schemas.microsoft.com/office/powerpoint/2010/main" val="3162551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26125" y="1889604"/>
            <a:ext cx="11918730" cy="4369302"/>
          </a:xfrm>
        </p:spPr>
        <p:txBody>
          <a:bodyPr>
            <a:normAutofit lnSpcReduction="10000"/>
          </a:bodyPr>
          <a:lstStyle/>
          <a:p>
            <a:r>
              <a:rPr lang="en-US" dirty="0"/>
              <a:t>There are several strategies used to perform data imputation depending to the nature of each column:</a:t>
            </a:r>
          </a:p>
          <a:p>
            <a:r>
              <a:rPr lang="en-US" dirty="0">
                <a:solidFill>
                  <a:srgbClr val="0070C0"/>
                </a:solidFill>
              </a:rPr>
              <a:t>Drop whole column</a:t>
            </a:r>
          </a:p>
          <a:p>
            <a:pPr lvl="1"/>
            <a:r>
              <a:rPr lang="en-US" dirty="0"/>
              <a:t>This strategy fits those numeric columns that have &gt;80% of its data missing for both NORMAL and AFFLUENT customer segments, and/or less relevant features for building customer segmentation, rendering them unhelpful for the model training.</a:t>
            </a:r>
          </a:p>
          <a:p>
            <a:pPr lvl="1"/>
            <a:r>
              <a:rPr lang="en-US" dirty="0">
                <a:solidFill>
                  <a:srgbClr val="FF0000"/>
                </a:solidFill>
              </a:rPr>
              <a:t>Eligible numeric features</a:t>
            </a:r>
            <a:r>
              <a:rPr lang="en-US" dirty="0"/>
              <a:t>:</a:t>
            </a:r>
          </a:p>
          <a:p>
            <a:pPr lvl="2"/>
            <a:r>
              <a:rPr lang="en-US" dirty="0"/>
              <a:t>`</a:t>
            </a:r>
            <a:r>
              <a:rPr lang="en-US" dirty="0" err="1"/>
              <a:t>HL_tag</a:t>
            </a:r>
            <a:r>
              <a:rPr lang="en-US" dirty="0"/>
              <a:t>`, `</a:t>
            </a:r>
            <a:r>
              <a:rPr lang="en-US" dirty="0" err="1"/>
              <a:t>AL_tag</a:t>
            </a:r>
            <a:r>
              <a:rPr lang="en-US" dirty="0"/>
              <a:t>`, `</a:t>
            </a:r>
            <a:r>
              <a:rPr lang="en-US" dirty="0" err="1"/>
              <a:t>pur_price_avg</a:t>
            </a:r>
            <a:r>
              <a:rPr lang="en-US" dirty="0"/>
              <a:t>`: Missing percentage by customer segment is &gt;90% for both NORMAL and AFFLUENT customers. Further, the distribution spread measures (mean and median) are comparable between the 2 customer segments. Qualitatively speaking, presence of loan does not really indicate one’s wealth and property purchase price can be reflected by more representative and collective feature like `Asset value`.</a:t>
            </a:r>
          </a:p>
          <a:p>
            <a:pPr lvl="2"/>
            <a:r>
              <a:rPr lang="en-US" dirty="0"/>
              <a:t>`MAX_MTH_TRN_AMT`, `MIN_MTH_TRN_AMT`, `AVG_TRN_AMT`, `ANN_TRN_AMT`, `ANN_N_TRX`: Other than &gt;80% missing rate in both NORMAL and AFFLUENT customers, transaction amount-related features are not as representative as feature `Asset value`. So they are less relevant,  and can be dropped entirely.</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6117621" cy="369332"/>
          </a:xfrm>
          <a:prstGeom prst="rect">
            <a:avLst/>
          </a:prstGeom>
          <a:noFill/>
        </p:spPr>
        <p:txBody>
          <a:bodyPr wrap="square" rtlCol="0">
            <a:spAutoFit/>
          </a:bodyPr>
          <a:lstStyle/>
          <a:p>
            <a:r>
              <a:rPr lang="en-US" dirty="0"/>
              <a:t>Data Imputation to Numeric Columns With Missing Data</a:t>
            </a:r>
          </a:p>
        </p:txBody>
      </p:sp>
    </p:spTree>
    <p:extLst>
      <p:ext uri="{BB962C8B-B14F-4D97-AF65-F5344CB8AC3E}">
        <p14:creationId xmlns:p14="http://schemas.microsoft.com/office/powerpoint/2010/main" val="333317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7" name="Content Placeholder 2">
            <a:extLst>
              <a:ext uri="{FF2B5EF4-FFF2-40B4-BE49-F238E27FC236}">
                <a16:creationId xmlns:a16="http://schemas.microsoft.com/office/drawing/2014/main" id="{E5CF2242-C098-5D36-3D8B-1EE4E4BAB122}"/>
              </a:ext>
            </a:extLst>
          </p:cNvPr>
          <p:cNvSpPr>
            <a:spLocks noGrp="1"/>
          </p:cNvSpPr>
          <p:nvPr>
            <p:ph idx="1"/>
          </p:nvPr>
        </p:nvSpPr>
        <p:spPr>
          <a:xfrm>
            <a:off x="126125" y="1889604"/>
            <a:ext cx="11918730" cy="4369302"/>
          </a:xfrm>
        </p:spPr>
        <p:txBody>
          <a:bodyPr>
            <a:normAutofit/>
          </a:bodyPr>
          <a:lstStyle/>
          <a:p>
            <a:r>
              <a:rPr lang="en-US" dirty="0"/>
              <a:t>There are several strategies used to perform data imputation depending to the nature of each column:</a:t>
            </a:r>
          </a:p>
          <a:p>
            <a:r>
              <a:rPr lang="en-US" dirty="0">
                <a:solidFill>
                  <a:srgbClr val="0070C0"/>
                </a:solidFill>
              </a:rPr>
              <a:t>Fill with zero</a:t>
            </a:r>
          </a:p>
          <a:p>
            <a:pPr lvl="1"/>
            <a:r>
              <a:rPr lang="en-US" dirty="0"/>
              <a:t>This strategy fits those numeric columns are relevant and it’s implicitly making sense to have low number of presence in the pool of bank customers.</a:t>
            </a:r>
          </a:p>
          <a:p>
            <a:pPr lvl="1"/>
            <a:r>
              <a:rPr lang="en-US" dirty="0">
                <a:solidFill>
                  <a:srgbClr val="FF0000"/>
                </a:solidFill>
              </a:rPr>
              <a:t>Eligible numeric features</a:t>
            </a:r>
            <a:r>
              <a:rPr lang="en-US" dirty="0"/>
              <a:t>: </a:t>
            </a:r>
          </a:p>
          <a:p>
            <a:pPr lvl="2"/>
            <a:r>
              <a:rPr lang="en-US" dirty="0"/>
              <a:t>`UT_AVE`, `MAXUT`, `N_FUNDS`: Features related to investment products belong to this category where it makes sense for only few people with excess cashflow are able to invest, making them more promising to be upgraded as AFFLUENT customers. This statement is evidently supported by the fact that the missing percentage for AFFLUENT segment is smaller by around 10% compared to NORMAL segment. So missing data can just be backfilled with zero.</a:t>
            </a:r>
          </a:p>
          <a:p>
            <a:pPr lvl="2"/>
            <a:r>
              <a:rPr lang="en-US" dirty="0"/>
              <a:t>`CC_AVE`, `CC_LMT`: Traditional bank customers tend to be risk-averse and avoid credit card debt due to fear of being unable to pay the bill. However, most of high-profile bank customers would normally possess credit card for their day-to-day business dealings and to get rebates on expenses. So missing data can just be backfilled with zero.</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6762255" cy="369332"/>
          </a:xfrm>
          <a:prstGeom prst="rect">
            <a:avLst/>
          </a:prstGeom>
          <a:noFill/>
        </p:spPr>
        <p:txBody>
          <a:bodyPr wrap="square" rtlCol="0">
            <a:spAutoFit/>
          </a:bodyPr>
          <a:lstStyle/>
          <a:p>
            <a:r>
              <a:rPr lang="en-US" dirty="0"/>
              <a:t>Data Imputation to Numeric Columns With Missing Data – Cont’d</a:t>
            </a:r>
          </a:p>
        </p:txBody>
      </p:sp>
    </p:spTree>
    <p:extLst>
      <p:ext uri="{BB962C8B-B14F-4D97-AF65-F5344CB8AC3E}">
        <p14:creationId xmlns:p14="http://schemas.microsoft.com/office/powerpoint/2010/main" val="3947892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7" name="Content Placeholder 2">
            <a:extLst>
              <a:ext uri="{FF2B5EF4-FFF2-40B4-BE49-F238E27FC236}">
                <a16:creationId xmlns:a16="http://schemas.microsoft.com/office/drawing/2014/main" id="{E5CF2242-C098-5D36-3D8B-1EE4E4BAB122}"/>
              </a:ext>
            </a:extLst>
          </p:cNvPr>
          <p:cNvSpPr>
            <a:spLocks noGrp="1"/>
          </p:cNvSpPr>
          <p:nvPr>
            <p:ph idx="1"/>
          </p:nvPr>
        </p:nvSpPr>
        <p:spPr>
          <a:xfrm>
            <a:off x="1451579" y="1889604"/>
            <a:ext cx="9603275" cy="4369302"/>
          </a:xfrm>
        </p:spPr>
        <p:txBody>
          <a:bodyPr>
            <a:normAutofit/>
          </a:bodyPr>
          <a:lstStyle/>
          <a:p>
            <a:r>
              <a:rPr lang="en-US" dirty="0"/>
              <a:t>There are several strategies used to perform data imputation depending to the nature of each column:</a:t>
            </a:r>
          </a:p>
          <a:p>
            <a:r>
              <a:rPr lang="en-US" dirty="0">
                <a:solidFill>
                  <a:srgbClr val="0070C0"/>
                </a:solidFill>
              </a:rPr>
              <a:t>Fill with average</a:t>
            </a:r>
          </a:p>
          <a:p>
            <a:pPr lvl="1"/>
            <a:r>
              <a:rPr lang="en-US" dirty="0"/>
              <a:t>This strategy fits the remaining columns that do not fit aforementioned categories.</a:t>
            </a:r>
          </a:p>
          <a:p>
            <a:pPr lvl="1"/>
            <a:r>
              <a:rPr lang="en-US" dirty="0">
                <a:solidFill>
                  <a:srgbClr val="FF0000"/>
                </a:solidFill>
              </a:rPr>
              <a:t>Eligible numeric features</a:t>
            </a:r>
            <a:r>
              <a:rPr lang="en-US" dirty="0"/>
              <a:t>: </a:t>
            </a:r>
          </a:p>
          <a:p>
            <a:pPr lvl="2"/>
            <a:r>
              <a:rPr lang="en-US" dirty="0"/>
              <a:t>`INCM_TYP`, `CASATD_CNT`, `MTHCASA`, `MAXCASA`, `MINCASA`, `</a:t>
            </a:r>
            <a:r>
              <a:rPr lang="en-US" dirty="0" err="1"/>
              <a:t>DRvCR</a:t>
            </a:r>
            <a:r>
              <a:rPr lang="en-US" dirty="0"/>
              <a:t>`, `MTHTD`, `MAXTD`.</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6762255" cy="369332"/>
          </a:xfrm>
          <a:prstGeom prst="rect">
            <a:avLst/>
          </a:prstGeom>
          <a:noFill/>
        </p:spPr>
        <p:txBody>
          <a:bodyPr wrap="square" rtlCol="0">
            <a:spAutoFit/>
          </a:bodyPr>
          <a:lstStyle/>
          <a:p>
            <a:r>
              <a:rPr lang="en-US" dirty="0"/>
              <a:t>Data Imputation to Numeric Columns With Missing Data – Cont’d</a:t>
            </a:r>
          </a:p>
        </p:txBody>
      </p:sp>
    </p:spTree>
    <p:extLst>
      <p:ext uri="{BB962C8B-B14F-4D97-AF65-F5344CB8AC3E}">
        <p14:creationId xmlns:p14="http://schemas.microsoft.com/office/powerpoint/2010/main" val="2121050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7" name="Content Placeholder 2">
            <a:extLst>
              <a:ext uri="{FF2B5EF4-FFF2-40B4-BE49-F238E27FC236}">
                <a16:creationId xmlns:a16="http://schemas.microsoft.com/office/drawing/2014/main" id="{E5CF2242-C098-5D36-3D8B-1EE4E4BAB122}"/>
              </a:ext>
            </a:extLst>
          </p:cNvPr>
          <p:cNvSpPr>
            <a:spLocks noGrp="1"/>
          </p:cNvSpPr>
          <p:nvPr>
            <p:ph idx="1"/>
          </p:nvPr>
        </p:nvSpPr>
        <p:spPr>
          <a:xfrm>
            <a:off x="1451579" y="1889604"/>
            <a:ext cx="9603275" cy="4369302"/>
          </a:xfrm>
        </p:spPr>
        <p:txBody>
          <a:bodyPr>
            <a:normAutofit/>
          </a:bodyPr>
          <a:lstStyle/>
          <a:p>
            <a:r>
              <a:rPr lang="en-US" dirty="0"/>
              <a:t>List of missing data percentage grouped by `</a:t>
            </a:r>
            <a:r>
              <a:rPr lang="en-US" dirty="0" err="1"/>
              <a:t>C_seg</a:t>
            </a:r>
            <a:r>
              <a:rPr lang="en-US" dirty="0"/>
              <a:t>` where column `0` means NORMAL segment, and column `1` means AFFLUENT segment</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6762255" cy="369332"/>
          </a:xfrm>
          <a:prstGeom prst="rect">
            <a:avLst/>
          </a:prstGeom>
          <a:noFill/>
        </p:spPr>
        <p:txBody>
          <a:bodyPr wrap="square" rtlCol="0">
            <a:spAutoFit/>
          </a:bodyPr>
          <a:lstStyle/>
          <a:p>
            <a:r>
              <a:rPr lang="en-US" dirty="0"/>
              <a:t>Data Imputation to Numeric Columns With Missing Data – Cont’d</a:t>
            </a:r>
          </a:p>
        </p:txBody>
      </p:sp>
      <p:pic>
        <p:nvPicPr>
          <p:cNvPr id="3" name="Picture 2">
            <a:extLst>
              <a:ext uri="{FF2B5EF4-FFF2-40B4-BE49-F238E27FC236}">
                <a16:creationId xmlns:a16="http://schemas.microsoft.com/office/drawing/2014/main" id="{81778C07-AB52-41CA-12FE-91CFFCEB79BD}"/>
              </a:ext>
            </a:extLst>
          </p:cNvPr>
          <p:cNvPicPr>
            <a:picLocks noChangeAspect="1"/>
          </p:cNvPicPr>
          <p:nvPr/>
        </p:nvPicPr>
        <p:blipFill>
          <a:blip r:embed="rId2"/>
          <a:stretch>
            <a:fillRect/>
          </a:stretch>
        </p:blipFill>
        <p:spPr>
          <a:xfrm>
            <a:off x="1137146" y="2761591"/>
            <a:ext cx="3164387" cy="3291890"/>
          </a:xfrm>
          <a:prstGeom prst="rect">
            <a:avLst/>
          </a:prstGeom>
        </p:spPr>
      </p:pic>
      <p:grpSp>
        <p:nvGrpSpPr>
          <p:cNvPr id="10" name="Group 9">
            <a:extLst>
              <a:ext uri="{FF2B5EF4-FFF2-40B4-BE49-F238E27FC236}">
                <a16:creationId xmlns:a16="http://schemas.microsoft.com/office/drawing/2014/main" id="{8FCDB54B-E028-4BAC-C8DE-8E13F8370D65}"/>
              </a:ext>
            </a:extLst>
          </p:cNvPr>
          <p:cNvGrpSpPr/>
          <p:nvPr/>
        </p:nvGrpSpPr>
        <p:grpSpPr>
          <a:xfrm>
            <a:off x="4615966" y="2761591"/>
            <a:ext cx="3164400" cy="3290400"/>
            <a:chOff x="4918679" y="2898507"/>
            <a:chExt cx="3467100" cy="3579369"/>
          </a:xfrm>
        </p:grpSpPr>
        <p:pic>
          <p:nvPicPr>
            <p:cNvPr id="5" name="Picture 4">
              <a:extLst>
                <a:ext uri="{FF2B5EF4-FFF2-40B4-BE49-F238E27FC236}">
                  <a16:creationId xmlns:a16="http://schemas.microsoft.com/office/drawing/2014/main" id="{0DE10FAA-A830-CB7A-6E77-CA583B7078D1}"/>
                </a:ext>
              </a:extLst>
            </p:cNvPr>
            <p:cNvPicPr>
              <a:picLocks noChangeAspect="1"/>
            </p:cNvPicPr>
            <p:nvPr/>
          </p:nvPicPr>
          <p:blipFill>
            <a:blip r:embed="rId3"/>
            <a:stretch>
              <a:fillRect/>
            </a:stretch>
          </p:blipFill>
          <p:spPr>
            <a:xfrm>
              <a:off x="4918679" y="3175876"/>
              <a:ext cx="3467100" cy="3302000"/>
            </a:xfrm>
            <a:prstGeom prst="rect">
              <a:avLst/>
            </a:prstGeom>
          </p:spPr>
        </p:pic>
        <p:pic>
          <p:nvPicPr>
            <p:cNvPr id="6" name="Picture 5">
              <a:extLst>
                <a:ext uri="{FF2B5EF4-FFF2-40B4-BE49-F238E27FC236}">
                  <a16:creationId xmlns:a16="http://schemas.microsoft.com/office/drawing/2014/main" id="{7F72426C-58A4-3772-4E92-0E25BFC24FF8}"/>
                </a:ext>
              </a:extLst>
            </p:cNvPr>
            <p:cNvPicPr>
              <a:picLocks noChangeAspect="1"/>
            </p:cNvPicPr>
            <p:nvPr/>
          </p:nvPicPr>
          <p:blipFill rotWithShape="1">
            <a:blip r:embed="rId2"/>
            <a:srcRect b="91752"/>
            <a:stretch/>
          </p:blipFill>
          <p:spPr>
            <a:xfrm>
              <a:off x="4918679" y="2898507"/>
              <a:ext cx="3467100" cy="297504"/>
            </a:xfrm>
            <a:prstGeom prst="rect">
              <a:avLst/>
            </a:prstGeom>
          </p:spPr>
        </p:pic>
      </p:grpSp>
      <p:grpSp>
        <p:nvGrpSpPr>
          <p:cNvPr id="11" name="Group 10">
            <a:extLst>
              <a:ext uri="{FF2B5EF4-FFF2-40B4-BE49-F238E27FC236}">
                <a16:creationId xmlns:a16="http://schemas.microsoft.com/office/drawing/2014/main" id="{4DEC4E77-9CE6-8DC2-9F2D-460B81660932}"/>
              </a:ext>
            </a:extLst>
          </p:cNvPr>
          <p:cNvGrpSpPr/>
          <p:nvPr/>
        </p:nvGrpSpPr>
        <p:grpSpPr>
          <a:xfrm>
            <a:off x="8094799" y="2762336"/>
            <a:ext cx="3164400" cy="3290400"/>
            <a:chOff x="8561917" y="2925815"/>
            <a:chExt cx="3467100" cy="3552061"/>
          </a:xfrm>
        </p:grpSpPr>
        <p:pic>
          <p:nvPicPr>
            <p:cNvPr id="8" name="Picture 7">
              <a:extLst>
                <a:ext uri="{FF2B5EF4-FFF2-40B4-BE49-F238E27FC236}">
                  <a16:creationId xmlns:a16="http://schemas.microsoft.com/office/drawing/2014/main" id="{8895ABA9-A55D-8E86-E13F-897A9D9CF239}"/>
                </a:ext>
              </a:extLst>
            </p:cNvPr>
            <p:cNvPicPr>
              <a:picLocks noChangeAspect="1"/>
            </p:cNvPicPr>
            <p:nvPr/>
          </p:nvPicPr>
          <p:blipFill>
            <a:blip r:embed="rId4"/>
            <a:stretch>
              <a:fillRect/>
            </a:stretch>
          </p:blipFill>
          <p:spPr>
            <a:xfrm>
              <a:off x="8561917" y="3213976"/>
              <a:ext cx="3467100" cy="3263900"/>
            </a:xfrm>
            <a:prstGeom prst="rect">
              <a:avLst/>
            </a:prstGeom>
          </p:spPr>
        </p:pic>
        <p:pic>
          <p:nvPicPr>
            <p:cNvPr id="9" name="Picture 8">
              <a:extLst>
                <a:ext uri="{FF2B5EF4-FFF2-40B4-BE49-F238E27FC236}">
                  <a16:creationId xmlns:a16="http://schemas.microsoft.com/office/drawing/2014/main" id="{8340D41B-096D-BC9C-03FC-F0098B8FDBF5}"/>
                </a:ext>
              </a:extLst>
            </p:cNvPr>
            <p:cNvPicPr>
              <a:picLocks noChangeAspect="1"/>
            </p:cNvPicPr>
            <p:nvPr/>
          </p:nvPicPr>
          <p:blipFill rotWithShape="1">
            <a:blip r:embed="rId2"/>
            <a:srcRect b="91752"/>
            <a:stretch/>
          </p:blipFill>
          <p:spPr>
            <a:xfrm>
              <a:off x="8561917" y="2925815"/>
              <a:ext cx="3467100" cy="297504"/>
            </a:xfrm>
            <a:prstGeom prst="rect">
              <a:avLst/>
            </a:prstGeom>
          </p:spPr>
        </p:pic>
      </p:grpSp>
    </p:spTree>
    <p:extLst>
      <p:ext uri="{BB962C8B-B14F-4D97-AF65-F5344CB8AC3E}">
        <p14:creationId xmlns:p14="http://schemas.microsoft.com/office/powerpoint/2010/main" val="3780012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6117621" cy="369332"/>
          </a:xfrm>
          <a:prstGeom prst="rect">
            <a:avLst/>
          </a:prstGeom>
          <a:noFill/>
        </p:spPr>
        <p:txBody>
          <a:bodyPr wrap="square" rtlCol="0">
            <a:spAutoFit/>
          </a:bodyPr>
          <a:lstStyle/>
          <a:p>
            <a:r>
              <a:rPr lang="en-US" dirty="0"/>
              <a:t>Summary of Data Imputation Techniques</a:t>
            </a:r>
          </a:p>
        </p:txBody>
      </p:sp>
      <p:pic>
        <p:nvPicPr>
          <p:cNvPr id="6" name="Picture 5">
            <a:extLst>
              <a:ext uri="{FF2B5EF4-FFF2-40B4-BE49-F238E27FC236}">
                <a16:creationId xmlns:a16="http://schemas.microsoft.com/office/drawing/2014/main" id="{B792F34E-FA40-DF89-4E8D-DA5C221C7533}"/>
              </a:ext>
            </a:extLst>
          </p:cNvPr>
          <p:cNvPicPr>
            <a:picLocks noChangeAspect="1"/>
          </p:cNvPicPr>
          <p:nvPr/>
        </p:nvPicPr>
        <p:blipFill>
          <a:blip r:embed="rId2"/>
          <a:stretch>
            <a:fillRect/>
          </a:stretch>
        </p:blipFill>
        <p:spPr>
          <a:xfrm>
            <a:off x="853437" y="1999407"/>
            <a:ext cx="5183858" cy="4127338"/>
          </a:xfrm>
          <a:prstGeom prst="rect">
            <a:avLst/>
          </a:prstGeom>
        </p:spPr>
      </p:pic>
      <p:pic>
        <p:nvPicPr>
          <p:cNvPr id="8" name="Picture 7">
            <a:extLst>
              <a:ext uri="{FF2B5EF4-FFF2-40B4-BE49-F238E27FC236}">
                <a16:creationId xmlns:a16="http://schemas.microsoft.com/office/drawing/2014/main" id="{D16D7605-77E2-553E-DDA1-154DA3DA089B}"/>
              </a:ext>
            </a:extLst>
          </p:cNvPr>
          <p:cNvPicPr>
            <a:picLocks noChangeAspect="1"/>
          </p:cNvPicPr>
          <p:nvPr/>
        </p:nvPicPr>
        <p:blipFill rotWithShape="1">
          <a:blip r:embed="rId2"/>
          <a:srcRect b="95211"/>
          <a:stretch/>
        </p:blipFill>
        <p:spPr>
          <a:xfrm>
            <a:off x="6095999" y="1999407"/>
            <a:ext cx="5556997" cy="201592"/>
          </a:xfrm>
          <a:prstGeom prst="rect">
            <a:avLst/>
          </a:prstGeom>
        </p:spPr>
      </p:pic>
      <p:pic>
        <p:nvPicPr>
          <p:cNvPr id="12" name="Picture 11">
            <a:extLst>
              <a:ext uri="{FF2B5EF4-FFF2-40B4-BE49-F238E27FC236}">
                <a16:creationId xmlns:a16="http://schemas.microsoft.com/office/drawing/2014/main" id="{04129570-F246-2D1C-F011-7B658C031545}"/>
              </a:ext>
            </a:extLst>
          </p:cNvPr>
          <p:cNvPicPr>
            <a:picLocks/>
          </p:cNvPicPr>
          <p:nvPr/>
        </p:nvPicPr>
        <p:blipFill>
          <a:blip r:embed="rId3"/>
          <a:stretch>
            <a:fillRect/>
          </a:stretch>
        </p:blipFill>
        <p:spPr>
          <a:xfrm>
            <a:off x="6095999" y="2200999"/>
            <a:ext cx="5558400" cy="3942000"/>
          </a:xfrm>
          <a:prstGeom prst="rect">
            <a:avLst/>
          </a:prstGeom>
        </p:spPr>
      </p:pic>
    </p:spTree>
    <p:extLst>
      <p:ext uri="{BB962C8B-B14F-4D97-AF65-F5344CB8AC3E}">
        <p14:creationId xmlns:p14="http://schemas.microsoft.com/office/powerpoint/2010/main" val="4031086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normAutofit fontScale="92500" lnSpcReduction="10000"/>
          </a:bodyPr>
          <a:lstStyle/>
          <a:p>
            <a:pPr algn="just"/>
            <a:r>
              <a:rPr lang="en-US" dirty="0"/>
              <a:t>Business Problem</a:t>
            </a:r>
          </a:p>
          <a:p>
            <a:pPr lvl="1" algn="just"/>
            <a:r>
              <a:rPr lang="en-US" dirty="0"/>
              <a:t>The bank aims to expand its customer base across different segments, particularly focusing on upselling (selling more expensive or premium products) or cross-selling (selling additional products) to existing customers.</a:t>
            </a:r>
          </a:p>
          <a:p>
            <a:pPr lvl="1" algn="just"/>
            <a:r>
              <a:rPr lang="en-US" dirty="0"/>
              <a:t>A critical part of this strategy involves upgrading certain customers from the “NORMAL” segment to the “AFFLUENT” segment. </a:t>
            </a:r>
          </a:p>
          <a:p>
            <a:pPr lvl="1" algn="just"/>
            <a:r>
              <a:rPr lang="en-US" dirty="0"/>
              <a:t>The underlying assumption is that customers in the “AFFLUENT” segments are more likely to be interested in, and can afford, a broader range of banking products and services, especially those that are more premium or specialized. </a:t>
            </a:r>
          </a:p>
          <a:p>
            <a:pPr lvl="1" algn="just"/>
            <a:r>
              <a:rPr lang="en-US" dirty="0"/>
              <a:t>This customer segment upgrade is seen as a pathway to increasing bank revenue.</a:t>
            </a:r>
          </a:p>
        </p:txBody>
      </p:sp>
      <p:sp>
        <p:nvSpPr>
          <p:cNvPr id="4" name="TextBox 3">
            <a:extLst>
              <a:ext uri="{FF2B5EF4-FFF2-40B4-BE49-F238E27FC236}">
                <a16:creationId xmlns:a16="http://schemas.microsoft.com/office/drawing/2014/main" id="{74B4DEE2-6634-5753-351F-17452DCABF4A}"/>
              </a:ext>
            </a:extLst>
          </p:cNvPr>
          <p:cNvSpPr txBox="1"/>
          <p:nvPr/>
        </p:nvSpPr>
        <p:spPr>
          <a:xfrm>
            <a:off x="1451579" y="1391655"/>
            <a:ext cx="5520267" cy="369332"/>
          </a:xfrm>
          <a:prstGeom prst="rect">
            <a:avLst/>
          </a:prstGeom>
          <a:noFill/>
        </p:spPr>
        <p:txBody>
          <a:bodyPr wrap="square" rtlCol="0">
            <a:spAutoFit/>
          </a:bodyPr>
          <a:lstStyle/>
          <a:p>
            <a:r>
              <a:rPr lang="en-US" dirty="0"/>
              <a:t>Business Problem &amp; Objective</a:t>
            </a:r>
          </a:p>
        </p:txBody>
      </p:sp>
    </p:spTree>
    <p:extLst>
      <p:ext uri="{BB962C8B-B14F-4D97-AF65-F5344CB8AC3E}">
        <p14:creationId xmlns:p14="http://schemas.microsoft.com/office/powerpoint/2010/main" val="139962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lstStyle/>
          <a:p>
            <a:pPr algn="just"/>
            <a:r>
              <a:rPr lang="en-US" dirty="0"/>
              <a:t>We will do standard normalization on all numeric columns by subtracting each column by its mean and then dividing it by its standard deviation.</a:t>
            </a:r>
          </a:p>
          <a:p>
            <a:pPr algn="just"/>
            <a:endParaRPr lang="en-US" dirty="0"/>
          </a:p>
          <a:p>
            <a:pPr algn="just"/>
            <a:r>
              <a:rPr lang="en-US" dirty="0"/>
              <a:t>Numeric features are `C_AGE`, `INCM_TYP`, `NUM_PRD`, `CASATD_CNT`, `MTHCASA`,  `MAXCASA`, `MINCASA`, `</a:t>
            </a:r>
            <a:r>
              <a:rPr lang="en-US" dirty="0" err="1"/>
              <a:t>DRvCR</a:t>
            </a:r>
            <a:r>
              <a:rPr lang="en-US" dirty="0"/>
              <a:t>`, `MTHTD`, `MAXTD`, `Asset value`, `UT_AVE`, `MAXUT`, `N_FUNDS`, `CC_AVE`, `CC_LMT`</a:t>
            </a:r>
          </a:p>
          <a:p>
            <a:pPr algn="just"/>
            <a:endParaRPr lang="en-US" dirty="0"/>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6117621" cy="369332"/>
          </a:xfrm>
          <a:prstGeom prst="rect">
            <a:avLst/>
          </a:prstGeom>
          <a:noFill/>
        </p:spPr>
        <p:txBody>
          <a:bodyPr wrap="square" rtlCol="0">
            <a:spAutoFit/>
          </a:bodyPr>
          <a:lstStyle/>
          <a:p>
            <a:r>
              <a:rPr lang="en-US" dirty="0"/>
              <a:t>Data Scaling / Normalization</a:t>
            </a:r>
          </a:p>
        </p:txBody>
      </p:sp>
    </p:spTree>
    <p:extLst>
      <p:ext uri="{BB962C8B-B14F-4D97-AF65-F5344CB8AC3E}">
        <p14:creationId xmlns:p14="http://schemas.microsoft.com/office/powerpoint/2010/main" val="3407996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lstStyle/>
          <a:p>
            <a:pPr algn="just"/>
            <a:r>
              <a:rPr lang="en-US" dirty="0"/>
              <a:t>After we do normalization to standard normal distribution N(0,1), the mean and std of numeric features are practically 0 and 1 respectively.</a:t>
            </a:r>
          </a:p>
          <a:p>
            <a:pPr algn="just"/>
            <a:endParaRPr lang="en-US" dirty="0"/>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6117621" cy="369332"/>
          </a:xfrm>
          <a:prstGeom prst="rect">
            <a:avLst/>
          </a:prstGeom>
          <a:noFill/>
        </p:spPr>
        <p:txBody>
          <a:bodyPr wrap="square" rtlCol="0">
            <a:spAutoFit/>
          </a:bodyPr>
          <a:lstStyle/>
          <a:p>
            <a:r>
              <a:rPr lang="en-US" dirty="0"/>
              <a:t>Data Scaling / Normalization – Cont’d</a:t>
            </a:r>
          </a:p>
        </p:txBody>
      </p:sp>
      <p:pic>
        <p:nvPicPr>
          <p:cNvPr id="5" name="Picture 4">
            <a:extLst>
              <a:ext uri="{FF2B5EF4-FFF2-40B4-BE49-F238E27FC236}">
                <a16:creationId xmlns:a16="http://schemas.microsoft.com/office/drawing/2014/main" id="{B782FFD0-2464-D0E0-F1A6-43A9521D27A3}"/>
              </a:ext>
            </a:extLst>
          </p:cNvPr>
          <p:cNvPicPr>
            <a:picLocks noChangeAspect="1"/>
          </p:cNvPicPr>
          <p:nvPr/>
        </p:nvPicPr>
        <p:blipFill rotWithShape="1">
          <a:blip r:embed="rId2"/>
          <a:srcRect b="47871"/>
          <a:stretch/>
        </p:blipFill>
        <p:spPr>
          <a:xfrm>
            <a:off x="2981573" y="2952931"/>
            <a:ext cx="2743200" cy="2932812"/>
          </a:xfrm>
          <a:prstGeom prst="rect">
            <a:avLst/>
          </a:prstGeom>
        </p:spPr>
      </p:pic>
      <p:grpSp>
        <p:nvGrpSpPr>
          <p:cNvPr id="8" name="Group 7">
            <a:extLst>
              <a:ext uri="{FF2B5EF4-FFF2-40B4-BE49-F238E27FC236}">
                <a16:creationId xmlns:a16="http://schemas.microsoft.com/office/drawing/2014/main" id="{49E7DF11-2BA7-D8FC-AA98-BF0D67DEE6B3}"/>
              </a:ext>
            </a:extLst>
          </p:cNvPr>
          <p:cNvGrpSpPr/>
          <p:nvPr/>
        </p:nvGrpSpPr>
        <p:grpSpPr>
          <a:xfrm>
            <a:off x="6467227" y="2952931"/>
            <a:ext cx="2743200" cy="2902934"/>
            <a:chOff x="5435600" y="2905199"/>
            <a:chExt cx="2743200" cy="2902934"/>
          </a:xfrm>
        </p:grpSpPr>
        <p:pic>
          <p:nvPicPr>
            <p:cNvPr id="6" name="Picture 5">
              <a:extLst>
                <a:ext uri="{FF2B5EF4-FFF2-40B4-BE49-F238E27FC236}">
                  <a16:creationId xmlns:a16="http://schemas.microsoft.com/office/drawing/2014/main" id="{8144945F-46B6-9C8C-96A2-D2CD090E9BC4}"/>
                </a:ext>
              </a:extLst>
            </p:cNvPr>
            <p:cNvPicPr>
              <a:picLocks noChangeAspect="1"/>
            </p:cNvPicPr>
            <p:nvPr/>
          </p:nvPicPr>
          <p:blipFill rotWithShape="1">
            <a:blip r:embed="rId2"/>
            <a:srcRect t="53721"/>
            <a:stretch/>
          </p:blipFill>
          <p:spPr>
            <a:xfrm>
              <a:off x="5435600" y="3204447"/>
              <a:ext cx="2743200" cy="2603686"/>
            </a:xfrm>
            <a:prstGeom prst="rect">
              <a:avLst/>
            </a:prstGeom>
          </p:spPr>
        </p:pic>
        <p:pic>
          <p:nvPicPr>
            <p:cNvPr id="7" name="Picture 6">
              <a:extLst>
                <a:ext uri="{FF2B5EF4-FFF2-40B4-BE49-F238E27FC236}">
                  <a16:creationId xmlns:a16="http://schemas.microsoft.com/office/drawing/2014/main" id="{B7C6CFDC-4600-DBCA-FB2A-44FE0172F9D5}"/>
                </a:ext>
              </a:extLst>
            </p:cNvPr>
            <p:cNvPicPr>
              <a:picLocks noChangeAspect="1"/>
            </p:cNvPicPr>
            <p:nvPr/>
          </p:nvPicPr>
          <p:blipFill rotWithShape="1">
            <a:blip r:embed="rId2"/>
            <a:srcRect b="94681"/>
            <a:stretch/>
          </p:blipFill>
          <p:spPr>
            <a:xfrm>
              <a:off x="5435600" y="2905199"/>
              <a:ext cx="2743200" cy="299248"/>
            </a:xfrm>
            <a:prstGeom prst="rect">
              <a:avLst/>
            </a:prstGeom>
          </p:spPr>
        </p:pic>
      </p:grpSp>
    </p:spTree>
    <p:extLst>
      <p:ext uri="{BB962C8B-B14F-4D97-AF65-F5344CB8AC3E}">
        <p14:creationId xmlns:p14="http://schemas.microsoft.com/office/powerpoint/2010/main" val="1360358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lstStyle/>
          <a:p>
            <a:r>
              <a:rPr lang="en-US" dirty="0"/>
              <a:t>Here is dataset which will be used as conventions from this slide onwards:</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6117621" cy="369332"/>
          </a:xfrm>
          <a:prstGeom prst="rect">
            <a:avLst/>
          </a:prstGeom>
          <a:noFill/>
        </p:spPr>
        <p:txBody>
          <a:bodyPr wrap="square" rtlCol="0">
            <a:spAutoFit/>
          </a:bodyPr>
          <a:lstStyle/>
          <a:p>
            <a:r>
              <a:rPr lang="en-US" dirty="0"/>
              <a:t>Summary of Dataset Names</a:t>
            </a:r>
          </a:p>
        </p:txBody>
      </p:sp>
      <p:pic>
        <p:nvPicPr>
          <p:cNvPr id="5" name="Picture 4">
            <a:extLst>
              <a:ext uri="{FF2B5EF4-FFF2-40B4-BE49-F238E27FC236}">
                <a16:creationId xmlns:a16="http://schemas.microsoft.com/office/drawing/2014/main" id="{B8D6A53D-C89D-4C42-ADA4-715CFA93218F}"/>
              </a:ext>
            </a:extLst>
          </p:cNvPr>
          <p:cNvPicPr>
            <a:picLocks noChangeAspect="1"/>
          </p:cNvPicPr>
          <p:nvPr/>
        </p:nvPicPr>
        <p:blipFill>
          <a:blip r:embed="rId2"/>
          <a:stretch>
            <a:fillRect/>
          </a:stretch>
        </p:blipFill>
        <p:spPr>
          <a:xfrm>
            <a:off x="2606598" y="2440890"/>
            <a:ext cx="6978804" cy="3606646"/>
          </a:xfrm>
          <a:prstGeom prst="rect">
            <a:avLst/>
          </a:prstGeom>
        </p:spPr>
      </p:pic>
    </p:spTree>
    <p:extLst>
      <p:ext uri="{BB962C8B-B14F-4D97-AF65-F5344CB8AC3E}">
        <p14:creationId xmlns:p14="http://schemas.microsoft.com/office/powerpoint/2010/main" val="1808786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lstStyle/>
          <a:p>
            <a:pPr algn="just"/>
            <a:r>
              <a:rPr lang="en-US" dirty="0"/>
              <a:t>Based on normalized dataset in Slide 30 previously, categorical columns in input features are expanded into separate columns.</a:t>
            </a:r>
          </a:p>
          <a:p>
            <a:pPr algn="just"/>
            <a:r>
              <a:rPr lang="en-US" b="1" dirty="0"/>
              <a:t>DATA_INIT</a:t>
            </a:r>
            <a:r>
              <a:rPr lang="en-US" dirty="0"/>
              <a:t>: Normalized dataset with all one-hot encoded categorical column being expanded. Upon feature expansion, we have 49 input features and 1 target feature `</a:t>
            </a:r>
            <a:r>
              <a:rPr lang="en-US" dirty="0" err="1"/>
              <a:t>C_seg</a:t>
            </a:r>
            <a:r>
              <a:rPr lang="en-US" dirty="0"/>
              <a:t>`.</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7997221" cy="369332"/>
          </a:xfrm>
          <a:prstGeom prst="rect">
            <a:avLst/>
          </a:prstGeom>
          <a:noFill/>
        </p:spPr>
        <p:txBody>
          <a:bodyPr wrap="square" rtlCol="0">
            <a:spAutoFit/>
          </a:bodyPr>
          <a:lstStyle/>
          <a:p>
            <a:r>
              <a:rPr lang="en-US" dirty="0"/>
              <a:t>Feature Expansion on One-Hot Encoded Categorical Columns [DATA_INIT]</a:t>
            </a:r>
          </a:p>
        </p:txBody>
      </p:sp>
      <p:pic>
        <p:nvPicPr>
          <p:cNvPr id="5" name="Picture 4">
            <a:extLst>
              <a:ext uri="{FF2B5EF4-FFF2-40B4-BE49-F238E27FC236}">
                <a16:creationId xmlns:a16="http://schemas.microsoft.com/office/drawing/2014/main" id="{76225BDB-B1AD-78E7-6CC1-88B11AAE61DB}"/>
              </a:ext>
            </a:extLst>
          </p:cNvPr>
          <p:cNvPicPr>
            <a:picLocks noChangeAspect="1"/>
          </p:cNvPicPr>
          <p:nvPr/>
        </p:nvPicPr>
        <p:blipFill>
          <a:blip r:embed="rId2"/>
          <a:stretch>
            <a:fillRect/>
          </a:stretch>
        </p:blipFill>
        <p:spPr>
          <a:xfrm>
            <a:off x="2968021" y="3741038"/>
            <a:ext cx="7090379" cy="2314299"/>
          </a:xfrm>
          <a:prstGeom prst="rect">
            <a:avLst/>
          </a:prstGeom>
        </p:spPr>
      </p:pic>
    </p:spTree>
    <p:extLst>
      <p:ext uri="{BB962C8B-B14F-4D97-AF65-F5344CB8AC3E}">
        <p14:creationId xmlns:p14="http://schemas.microsoft.com/office/powerpoint/2010/main" val="337754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9" y="2015733"/>
            <a:ext cx="3818228" cy="3874704"/>
          </a:xfrm>
        </p:spPr>
        <p:txBody>
          <a:bodyPr>
            <a:normAutofit/>
          </a:bodyPr>
          <a:lstStyle/>
          <a:p>
            <a:pPr algn="just"/>
            <a:r>
              <a:rPr lang="en-US" sz="1600" dirty="0"/>
              <a:t>Pearson correlation heatmap on the right suggests “lukewarm” positive correlation between CASA-related features with `Asset value` and `</a:t>
            </a:r>
            <a:r>
              <a:rPr lang="en-US" sz="1600" dirty="0" err="1"/>
              <a:t>C_seg</a:t>
            </a:r>
            <a:r>
              <a:rPr lang="en-US" sz="1600" dirty="0"/>
              <a:t>`.  </a:t>
            </a:r>
          </a:p>
          <a:p>
            <a:pPr algn="just"/>
            <a:r>
              <a:rPr lang="en-US" sz="1600" dirty="0"/>
              <a:t>This behavior matches our initial correlation heatmap as shown in Slide 15 previously based on raw dataset, further confirming that all processing techniques done until now still preserve the inherent data characteristics.</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8516880" cy="369332"/>
          </a:xfrm>
          <a:prstGeom prst="rect">
            <a:avLst/>
          </a:prstGeom>
          <a:noFill/>
        </p:spPr>
        <p:txBody>
          <a:bodyPr wrap="square" rtlCol="0">
            <a:spAutoFit/>
          </a:bodyPr>
          <a:lstStyle/>
          <a:p>
            <a:r>
              <a:rPr lang="en-US" dirty="0"/>
              <a:t>Feature Expansion on One-Hot Encoded Categorical Columns [DATA_INIT] – Cont’d</a:t>
            </a:r>
          </a:p>
        </p:txBody>
      </p:sp>
      <p:pic>
        <p:nvPicPr>
          <p:cNvPr id="6" name="Picture 5">
            <a:extLst>
              <a:ext uri="{FF2B5EF4-FFF2-40B4-BE49-F238E27FC236}">
                <a16:creationId xmlns:a16="http://schemas.microsoft.com/office/drawing/2014/main" id="{45467965-EFA2-D1C9-008D-A90C43738F8B}"/>
              </a:ext>
            </a:extLst>
          </p:cNvPr>
          <p:cNvPicPr>
            <a:picLocks noChangeAspect="1"/>
          </p:cNvPicPr>
          <p:nvPr/>
        </p:nvPicPr>
        <p:blipFill>
          <a:blip r:embed="rId2"/>
          <a:stretch>
            <a:fillRect/>
          </a:stretch>
        </p:blipFill>
        <p:spPr>
          <a:xfrm>
            <a:off x="5269807" y="1942015"/>
            <a:ext cx="6766250" cy="4111466"/>
          </a:xfrm>
          <a:prstGeom prst="rect">
            <a:avLst/>
          </a:prstGeom>
        </p:spPr>
      </p:pic>
    </p:spTree>
    <p:extLst>
      <p:ext uri="{BB962C8B-B14F-4D97-AF65-F5344CB8AC3E}">
        <p14:creationId xmlns:p14="http://schemas.microsoft.com/office/powerpoint/2010/main" val="3037075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8856" y="1830016"/>
            <a:ext cx="11844669" cy="4489503"/>
          </a:xfrm>
        </p:spPr>
        <p:txBody>
          <a:bodyPr>
            <a:normAutofit fontScale="85000" lnSpcReduction="10000"/>
          </a:bodyPr>
          <a:lstStyle/>
          <a:p>
            <a:pPr algn="just"/>
            <a:r>
              <a:rPr lang="en-US" dirty="0"/>
              <a:t>As mentioned before, there is data imbalance between NORMAL and AFFLUENT segments, and therefore we are exploring </a:t>
            </a:r>
            <a:r>
              <a:rPr lang="en-US" b="1" dirty="0"/>
              <a:t>SMOTE</a:t>
            </a:r>
            <a:r>
              <a:rPr lang="en-US" dirty="0"/>
              <a:t> and </a:t>
            </a:r>
            <a:r>
              <a:rPr lang="en-US" b="1" dirty="0"/>
              <a:t>ADASYN</a:t>
            </a:r>
            <a:r>
              <a:rPr lang="en-US" dirty="0"/>
              <a:t> oversampling techniques on minority classes (i.e. AFFLUENT customer segment)</a:t>
            </a:r>
          </a:p>
          <a:p>
            <a:pPr lvl="1" algn="just"/>
            <a:r>
              <a:rPr lang="en-US" b="1" dirty="0"/>
              <a:t>SMOTE</a:t>
            </a:r>
            <a:r>
              <a:rPr lang="en-US" dirty="0"/>
              <a:t> technique is chosen because SMOTE generates synthetic samples through interpolation of several existing minority class instances, which helps the model generalize better rather than just memorizing the training data., hence mitigating overfitting. </a:t>
            </a:r>
            <a:r>
              <a:rPr lang="en-US" b="1" dirty="0"/>
              <a:t>SVMSMOTE</a:t>
            </a:r>
            <a:r>
              <a:rPr lang="en-US" dirty="0"/>
              <a:t> is the SMOTE variant chosen as it specifically targets the support vectors determined by an SVM classifier to guide the synthetic sample generation.</a:t>
            </a:r>
          </a:p>
          <a:p>
            <a:pPr lvl="1" algn="just"/>
            <a:r>
              <a:rPr lang="en-US" b="1" dirty="0"/>
              <a:t>ADASYN</a:t>
            </a:r>
            <a:r>
              <a:rPr lang="en-US" dirty="0"/>
              <a:t> technique is chosen because ADASYN focuses on generating synthetic </a:t>
            </a:r>
            <a:r>
              <a:rPr lang="en-US" dirty="0" err="1"/>
              <a:t>smaples</a:t>
            </a:r>
            <a:r>
              <a:rPr lang="en-US" dirty="0"/>
              <a:t> next to the border line of the minority class, rather than randomly throughout the feature space. This emphasis on difficult-to-classify instances makes classifiers better at distinguishing close-to-border cases. Further, the number of synthetic samples generated for each minority class instance is proportional to the level of difficulty in learning that instance, allowing for an automatically balanced dataset that is tailored to the classifier’s needs.</a:t>
            </a:r>
          </a:p>
          <a:p>
            <a:pPr algn="just"/>
            <a:endParaRPr lang="en-US" b="1" dirty="0"/>
          </a:p>
          <a:p>
            <a:pPr algn="just"/>
            <a:r>
              <a:rPr lang="en-US" b="1" dirty="0"/>
              <a:t>DATA_SMOTE</a:t>
            </a:r>
            <a:r>
              <a:rPr lang="en-US" dirty="0"/>
              <a:t>: Perform oversampling on minority customer segment AFFLUENT using SMOTE technique to resolve data imbalance issue on DATA_INIT</a:t>
            </a:r>
          </a:p>
          <a:p>
            <a:pPr algn="just"/>
            <a:r>
              <a:rPr lang="en-US" b="1" dirty="0"/>
              <a:t>DATA_ADASYN</a:t>
            </a:r>
            <a:r>
              <a:rPr lang="en-US" dirty="0"/>
              <a:t>: Perform oversampling on minority customer segment AFFLUENT in DATA_INIT using ADASYN technique to resolve data imbalance issue on DATA_INIT.</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7997221" cy="369332"/>
          </a:xfrm>
          <a:prstGeom prst="rect">
            <a:avLst/>
          </a:prstGeom>
          <a:noFill/>
        </p:spPr>
        <p:txBody>
          <a:bodyPr wrap="square" rtlCol="0">
            <a:spAutoFit/>
          </a:bodyPr>
          <a:lstStyle/>
          <a:p>
            <a:r>
              <a:rPr lang="en-US" dirty="0"/>
              <a:t>Data Augmentation to Resolve Data Imbalance [DATA_SMOTE, DATA_ADASYN]</a:t>
            </a:r>
          </a:p>
        </p:txBody>
      </p:sp>
    </p:spTree>
    <p:extLst>
      <p:ext uri="{BB962C8B-B14F-4D97-AF65-F5344CB8AC3E}">
        <p14:creationId xmlns:p14="http://schemas.microsoft.com/office/powerpoint/2010/main" val="2219842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10" name="Content Placeholder 2">
            <a:extLst>
              <a:ext uri="{FF2B5EF4-FFF2-40B4-BE49-F238E27FC236}">
                <a16:creationId xmlns:a16="http://schemas.microsoft.com/office/drawing/2014/main" id="{5EFE15FD-A740-F537-CCB1-1BD72EADC50E}"/>
              </a:ext>
            </a:extLst>
          </p:cNvPr>
          <p:cNvSpPr>
            <a:spLocks noGrp="1"/>
          </p:cNvSpPr>
          <p:nvPr>
            <p:ph idx="1"/>
          </p:nvPr>
        </p:nvSpPr>
        <p:spPr>
          <a:xfrm>
            <a:off x="1451579" y="1951937"/>
            <a:ext cx="9603275" cy="4300008"/>
          </a:xfrm>
        </p:spPr>
        <p:txBody>
          <a:bodyPr>
            <a:normAutofit/>
          </a:bodyPr>
          <a:lstStyle/>
          <a:p>
            <a:pPr algn="just"/>
            <a:r>
              <a:rPr lang="en-US" dirty="0"/>
              <a:t>From simple check below, severe data imbalance in DATA_INIT no longer presents in DATA_SMOTE and DATA_ADASYN.</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9288842" cy="369332"/>
          </a:xfrm>
          <a:prstGeom prst="rect">
            <a:avLst/>
          </a:prstGeom>
          <a:noFill/>
        </p:spPr>
        <p:txBody>
          <a:bodyPr wrap="square" rtlCol="0">
            <a:spAutoFit/>
          </a:bodyPr>
          <a:lstStyle/>
          <a:p>
            <a:r>
              <a:rPr lang="en-US" dirty="0"/>
              <a:t>Data Augmentation to Resolve Data Imbalance [DATA_SMOTE, DATA_ADASYN] – Cont’d</a:t>
            </a:r>
          </a:p>
        </p:txBody>
      </p:sp>
      <p:pic>
        <p:nvPicPr>
          <p:cNvPr id="5" name="Picture 4">
            <a:extLst>
              <a:ext uri="{FF2B5EF4-FFF2-40B4-BE49-F238E27FC236}">
                <a16:creationId xmlns:a16="http://schemas.microsoft.com/office/drawing/2014/main" id="{0F90D57A-B0AF-94C3-7289-56DBEBA2CC20}"/>
              </a:ext>
            </a:extLst>
          </p:cNvPr>
          <p:cNvPicPr>
            <a:picLocks noChangeAspect="1"/>
          </p:cNvPicPr>
          <p:nvPr/>
        </p:nvPicPr>
        <p:blipFill>
          <a:blip r:embed="rId2"/>
          <a:stretch>
            <a:fillRect/>
          </a:stretch>
        </p:blipFill>
        <p:spPr>
          <a:xfrm>
            <a:off x="597445" y="3670007"/>
            <a:ext cx="5232400" cy="977900"/>
          </a:xfrm>
          <a:prstGeom prst="rect">
            <a:avLst/>
          </a:prstGeom>
        </p:spPr>
      </p:pic>
      <p:pic>
        <p:nvPicPr>
          <p:cNvPr id="6" name="Picture 5">
            <a:extLst>
              <a:ext uri="{FF2B5EF4-FFF2-40B4-BE49-F238E27FC236}">
                <a16:creationId xmlns:a16="http://schemas.microsoft.com/office/drawing/2014/main" id="{09C2230C-EBE8-855B-36B4-5600544E6BBF}"/>
              </a:ext>
            </a:extLst>
          </p:cNvPr>
          <p:cNvPicPr>
            <a:picLocks noChangeAspect="1"/>
          </p:cNvPicPr>
          <p:nvPr/>
        </p:nvPicPr>
        <p:blipFill>
          <a:blip r:embed="rId3"/>
          <a:stretch>
            <a:fillRect/>
          </a:stretch>
        </p:blipFill>
        <p:spPr>
          <a:xfrm>
            <a:off x="6543249" y="2940050"/>
            <a:ext cx="5232400" cy="977900"/>
          </a:xfrm>
          <a:prstGeom prst="rect">
            <a:avLst/>
          </a:prstGeom>
        </p:spPr>
      </p:pic>
      <p:pic>
        <p:nvPicPr>
          <p:cNvPr id="7" name="Picture 6">
            <a:extLst>
              <a:ext uri="{FF2B5EF4-FFF2-40B4-BE49-F238E27FC236}">
                <a16:creationId xmlns:a16="http://schemas.microsoft.com/office/drawing/2014/main" id="{157B302D-F47E-1CAD-5EBE-9518A51DCF19}"/>
              </a:ext>
            </a:extLst>
          </p:cNvPr>
          <p:cNvPicPr>
            <a:picLocks noChangeAspect="1"/>
          </p:cNvPicPr>
          <p:nvPr/>
        </p:nvPicPr>
        <p:blipFill>
          <a:blip r:embed="rId4"/>
          <a:stretch>
            <a:fillRect/>
          </a:stretch>
        </p:blipFill>
        <p:spPr>
          <a:xfrm>
            <a:off x="6514307" y="4403654"/>
            <a:ext cx="5232400" cy="977900"/>
          </a:xfrm>
          <a:prstGeom prst="rect">
            <a:avLst/>
          </a:prstGeom>
        </p:spPr>
      </p:pic>
      <p:sp>
        <p:nvSpPr>
          <p:cNvPr id="8" name="Left Brace 7">
            <a:extLst>
              <a:ext uri="{FF2B5EF4-FFF2-40B4-BE49-F238E27FC236}">
                <a16:creationId xmlns:a16="http://schemas.microsoft.com/office/drawing/2014/main" id="{B4496B7C-5B57-5B28-1A2D-061931459F3B}"/>
              </a:ext>
            </a:extLst>
          </p:cNvPr>
          <p:cNvSpPr/>
          <p:nvPr/>
        </p:nvSpPr>
        <p:spPr>
          <a:xfrm>
            <a:off x="5829845" y="3379378"/>
            <a:ext cx="670874" cy="170978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12408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10" name="Content Placeholder 2">
            <a:extLst>
              <a:ext uri="{FF2B5EF4-FFF2-40B4-BE49-F238E27FC236}">
                <a16:creationId xmlns:a16="http://schemas.microsoft.com/office/drawing/2014/main" id="{5EFE15FD-A740-F537-CCB1-1BD72EADC50E}"/>
              </a:ext>
            </a:extLst>
          </p:cNvPr>
          <p:cNvSpPr>
            <a:spLocks noGrp="1"/>
          </p:cNvSpPr>
          <p:nvPr>
            <p:ph idx="1"/>
          </p:nvPr>
        </p:nvSpPr>
        <p:spPr>
          <a:xfrm>
            <a:off x="599090" y="1951937"/>
            <a:ext cx="11477296" cy="861543"/>
          </a:xfrm>
        </p:spPr>
        <p:txBody>
          <a:bodyPr>
            <a:normAutofit fontScale="85000" lnSpcReduction="10000"/>
          </a:bodyPr>
          <a:lstStyle/>
          <a:p>
            <a:pPr algn="just"/>
            <a:r>
              <a:rPr lang="en-US" dirty="0"/>
              <a:t>Pearson correlation heatmap of DATA_SMOTE (middle plot) and DATA_ADASYN (right plot) closely resemble that of DATA_INIT (left plot) which is expected since the synthetic data points are generated based on interpolation of existing data.</a:t>
            </a:r>
          </a:p>
        </p:txBody>
      </p:sp>
      <p:sp>
        <p:nvSpPr>
          <p:cNvPr id="4" name="TextBox 3">
            <a:extLst>
              <a:ext uri="{FF2B5EF4-FFF2-40B4-BE49-F238E27FC236}">
                <a16:creationId xmlns:a16="http://schemas.microsoft.com/office/drawing/2014/main" id="{B7CC037D-7379-029D-3382-CED1CFDC9F50}"/>
              </a:ext>
            </a:extLst>
          </p:cNvPr>
          <p:cNvSpPr txBox="1"/>
          <p:nvPr/>
        </p:nvSpPr>
        <p:spPr>
          <a:xfrm>
            <a:off x="1451579" y="1391655"/>
            <a:ext cx="9288842" cy="369332"/>
          </a:xfrm>
          <a:prstGeom prst="rect">
            <a:avLst/>
          </a:prstGeom>
          <a:noFill/>
        </p:spPr>
        <p:txBody>
          <a:bodyPr wrap="square" rtlCol="0">
            <a:spAutoFit/>
          </a:bodyPr>
          <a:lstStyle/>
          <a:p>
            <a:r>
              <a:rPr lang="en-US" dirty="0"/>
              <a:t>Data Augmentation to Resolve Data Imbalance [DATA_SMOTE, DATA_ADASYN] – Cont’d</a:t>
            </a:r>
          </a:p>
        </p:txBody>
      </p:sp>
      <p:pic>
        <p:nvPicPr>
          <p:cNvPr id="3" name="Picture 2">
            <a:extLst>
              <a:ext uri="{FF2B5EF4-FFF2-40B4-BE49-F238E27FC236}">
                <a16:creationId xmlns:a16="http://schemas.microsoft.com/office/drawing/2014/main" id="{76DE072D-3FE1-5325-EDAB-9C6FF2CFCEC6}"/>
              </a:ext>
            </a:extLst>
          </p:cNvPr>
          <p:cNvPicPr>
            <a:picLocks/>
          </p:cNvPicPr>
          <p:nvPr/>
        </p:nvPicPr>
        <p:blipFill>
          <a:blip r:embed="rId2"/>
          <a:stretch>
            <a:fillRect/>
          </a:stretch>
        </p:blipFill>
        <p:spPr>
          <a:xfrm>
            <a:off x="4098833" y="2813480"/>
            <a:ext cx="3960000" cy="3240000"/>
          </a:xfrm>
          <a:prstGeom prst="rect">
            <a:avLst/>
          </a:prstGeom>
        </p:spPr>
      </p:pic>
      <p:pic>
        <p:nvPicPr>
          <p:cNvPr id="9" name="Picture 8">
            <a:extLst>
              <a:ext uri="{FF2B5EF4-FFF2-40B4-BE49-F238E27FC236}">
                <a16:creationId xmlns:a16="http://schemas.microsoft.com/office/drawing/2014/main" id="{0DA3693C-5988-5015-6EE7-8401B9452233}"/>
              </a:ext>
            </a:extLst>
          </p:cNvPr>
          <p:cNvPicPr>
            <a:picLocks/>
          </p:cNvPicPr>
          <p:nvPr/>
        </p:nvPicPr>
        <p:blipFill>
          <a:blip r:embed="rId3"/>
          <a:stretch>
            <a:fillRect/>
          </a:stretch>
        </p:blipFill>
        <p:spPr>
          <a:xfrm>
            <a:off x="8157026" y="2813613"/>
            <a:ext cx="3960000" cy="3239867"/>
          </a:xfrm>
          <a:prstGeom prst="rect">
            <a:avLst/>
          </a:prstGeom>
        </p:spPr>
      </p:pic>
      <p:pic>
        <p:nvPicPr>
          <p:cNvPr id="11" name="Picture 10">
            <a:extLst>
              <a:ext uri="{FF2B5EF4-FFF2-40B4-BE49-F238E27FC236}">
                <a16:creationId xmlns:a16="http://schemas.microsoft.com/office/drawing/2014/main" id="{BB7F4B50-7503-BD5D-33DC-39D6309579E4}"/>
              </a:ext>
            </a:extLst>
          </p:cNvPr>
          <p:cNvPicPr>
            <a:picLocks/>
          </p:cNvPicPr>
          <p:nvPr/>
        </p:nvPicPr>
        <p:blipFill>
          <a:blip r:embed="rId4"/>
          <a:stretch>
            <a:fillRect/>
          </a:stretch>
        </p:blipFill>
        <p:spPr>
          <a:xfrm>
            <a:off x="89737" y="2813480"/>
            <a:ext cx="3960000" cy="3240000"/>
          </a:xfrm>
          <a:prstGeom prst="rect">
            <a:avLst/>
          </a:prstGeom>
        </p:spPr>
      </p:pic>
    </p:spTree>
    <p:extLst>
      <p:ext uri="{BB962C8B-B14F-4D97-AF65-F5344CB8AC3E}">
        <p14:creationId xmlns:p14="http://schemas.microsoft.com/office/powerpoint/2010/main" val="3733444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602944" y="2015732"/>
            <a:ext cx="11199195" cy="4300008"/>
          </a:xfrm>
        </p:spPr>
        <p:txBody>
          <a:bodyPr>
            <a:normAutofit/>
          </a:bodyPr>
          <a:lstStyle/>
          <a:p>
            <a:pPr algn="just"/>
            <a:r>
              <a:rPr lang="en-US" dirty="0"/>
              <a:t>Dimensionality reduction with PCA algorithm by finding the best number of principal components using 95% ELBOW method and transform the dataset to lower latent dimensions with highest explained variance.</a:t>
            </a:r>
          </a:p>
          <a:p>
            <a:pPr algn="just"/>
            <a:r>
              <a:rPr lang="en-US" dirty="0"/>
              <a:t>Additional note: All features that are part of candidate keys as well we target feature `</a:t>
            </a:r>
            <a:r>
              <a:rPr lang="en-US" dirty="0" err="1"/>
              <a:t>C_seg</a:t>
            </a:r>
            <a:r>
              <a:rPr lang="en-US" dirty="0"/>
              <a:t>` are not participating on PCA algorithm. </a:t>
            </a:r>
          </a:p>
          <a:p>
            <a:pPr algn="just"/>
            <a:endParaRPr lang="en-US" dirty="0"/>
          </a:p>
          <a:p>
            <a:pPr algn="just"/>
            <a:r>
              <a:rPr lang="en-US" b="1" dirty="0"/>
              <a:t>DATA_INIT_RED</a:t>
            </a:r>
            <a:r>
              <a:rPr lang="en-US" dirty="0"/>
              <a:t>: Perform dimensionality reduction using PCA algorithm on DATA_INIT</a:t>
            </a:r>
          </a:p>
          <a:p>
            <a:pPr algn="just"/>
            <a:r>
              <a:rPr lang="en-US" b="1" dirty="0"/>
              <a:t>DATA_SMOTE_RED</a:t>
            </a:r>
            <a:r>
              <a:rPr lang="en-US" dirty="0"/>
              <a:t>: Perform dimensionality reduction using PCA algorithm on DATA_SMOTE.</a:t>
            </a:r>
          </a:p>
          <a:p>
            <a:pPr algn="just"/>
            <a:r>
              <a:rPr lang="en-US" b="1" dirty="0"/>
              <a:t>DATA_ADASYN_RED</a:t>
            </a:r>
            <a:r>
              <a:rPr lang="en-US" dirty="0"/>
              <a:t>: Perform dimensionality reduction using PCA algorithm on DATA_ADASYN.</a:t>
            </a:r>
          </a:p>
        </p:txBody>
      </p:sp>
      <p:sp>
        <p:nvSpPr>
          <p:cNvPr id="4" name="TextBox 3">
            <a:extLst>
              <a:ext uri="{FF2B5EF4-FFF2-40B4-BE49-F238E27FC236}">
                <a16:creationId xmlns:a16="http://schemas.microsoft.com/office/drawing/2014/main" id="{B7CC037D-7379-029D-3382-CED1CFDC9F50}"/>
              </a:ext>
            </a:extLst>
          </p:cNvPr>
          <p:cNvSpPr txBox="1"/>
          <p:nvPr/>
        </p:nvSpPr>
        <p:spPr>
          <a:xfrm>
            <a:off x="813626" y="1391655"/>
            <a:ext cx="11647728" cy="369332"/>
          </a:xfrm>
          <a:prstGeom prst="rect">
            <a:avLst/>
          </a:prstGeom>
          <a:noFill/>
        </p:spPr>
        <p:txBody>
          <a:bodyPr wrap="square" rtlCol="0">
            <a:spAutoFit/>
          </a:bodyPr>
          <a:lstStyle/>
          <a:p>
            <a:r>
              <a:rPr lang="en-US" dirty="0"/>
              <a:t>Dimensionality Reduction with PCA Algorithm [DATA_INIT_RED, DATA_SMOTE_RED, DATA_ADASYN_RED]</a:t>
            </a:r>
          </a:p>
        </p:txBody>
      </p:sp>
    </p:spTree>
    <p:extLst>
      <p:ext uri="{BB962C8B-B14F-4D97-AF65-F5344CB8AC3E}">
        <p14:creationId xmlns:p14="http://schemas.microsoft.com/office/powerpoint/2010/main" val="1703357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602944" y="2015732"/>
            <a:ext cx="11199195" cy="4300008"/>
          </a:xfrm>
        </p:spPr>
        <p:txBody>
          <a:bodyPr>
            <a:normAutofit/>
          </a:bodyPr>
          <a:lstStyle/>
          <a:p>
            <a:pPr algn="just"/>
            <a:r>
              <a:rPr lang="en-US" dirty="0"/>
              <a:t>Based on explained variance plot below, we have successfully reduced total of 46 input features in DATA_INIT (after excluding features for candidate keys) to become 15, 8, and 13 latent principal components in DATA_INIT_RED, DATA_SMOTE_RED, and DATA_ADASYN_RED respectively.</a:t>
            </a:r>
          </a:p>
        </p:txBody>
      </p:sp>
      <p:sp>
        <p:nvSpPr>
          <p:cNvPr id="4" name="TextBox 3">
            <a:extLst>
              <a:ext uri="{FF2B5EF4-FFF2-40B4-BE49-F238E27FC236}">
                <a16:creationId xmlns:a16="http://schemas.microsoft.com/office/drawing/2014/main" id="{B7CC037D-7379-029D-3382-CED1CFDC9F50}"/>
              </a:ext>
            </a:extLst>
          </p:cNvPr>
          <p:cNvSpPr txBox="1"/>
          <p:nvPr/>
        </p:nvSpPr>
        <p:spPr>
          <a:xfrm>
            <a:off x="813626" y="1391655"/>
            <a:ext cx="11647728" cy="369332"/>
          </a:xfrm>
          <a:prstGeom prst="rect">
            <a:avLst/>
          </a:prstGeom>
          <a:noFill/>
        </p:spPr>
        <p:txBody>
          <a:bodyPr wrap="square" rtlCol="0">
            <a:spAutoFit/>
          </a:bodyPr>
          <a:lstStyle/>
          <a:p>
            <a:r>
              <a:rPr lang="en-US" dirty="0"/>
              <a:t>Dimensionality Reduction with PCA Algorithm [DATA_INIT_RED, DATA_SMOTE_RED, DATA_ADASYN_RED] – Cont’d</a:t>
            </a:r>
          </a:p>
        </p:txBody>
      </p:sp>
      <p:pic>
        <p:nvPicPr>
          <p:cNvPr id="5" name="Picture 4">
            <a:extLst>
              <a:ext uri="{FF2B5EF4-FFF2-40B4-BE49-F238E27FC236}">
                <a16:creationId xmlns:a16="http://schemas.microsoft.com/office/drawing/2014/main" id="{ED6CFA27-7AB6-42D1-35A2-1024F53E7E66}"/>
              </a:ext>
            </a:extLst>
          </p:cNvPr>
          <p:cNvPicPr>
            <a:picLocks/>
          </p:cNvPicPr>
          <p:nvPr/>
        </p:nvPicPr>
        <p:blipFill>
          <a:blip r:embed="rId2"/>
          <a:stretch>
            <a:fillRect/>
          </a:stretch>
        </p:blipFill>
        <p:spPr>
          <a:xfrm>
            <a:off x="115405" y="3482749"/>
            <a:ext cx="3960000" cy="2520000"/>
          </a:xfrm>
          <a:prstGeom prst="rect">
            <a:avLst/>
          </a:prstGeom>
        </p:spPr>
      </p:pic>
      <p:pic>
        <p:nvPicPr>
          <p:cNvPr id="7" name="Picture 6">
            <a:extLst>
              <a:ext uri="{FF2B5EF4-FFF2-40B4-BE49-F238E27FC236}">
                <a16:creationId xmlns:a16="http://schemas.microsoft.com/office/drawing/2014/main" id="{32CE1719-D173-D5A6-A0A2-698D6AF7F128}"/>
              </a:ext>
            </a:extLst>
          </p:cNvPr>
          <p:cNvPicPr>
            <a:picLocks/>
          </p:cNvPicPr>
          <p:nvPr/>
        </p:nvPicPr>
        <p:blipFill>
          <a:blip r:embed="rId3"/>
          <a:stretch>
            <a:fillRect/>
          </a:stretch>
        </p:blipFill>
        <p:spPr>
          <a:xfrm>
            <a:off x="8116595" y="3482749"/>
            <a:ext cx="3960000" cy="2520000"/>
          </a:xfrm>
          <a:prstGeom prst="rect">
            <a:avLst/>
          </a:prstGeom>
        </p:spPr>
      </p:pic>
      <p:pic>
        <p:nvPicPr>
          <p:cNvPr id="8" name="Picture 7">
            <a:extLst>
              <a:ext uri="{FF2B5EF4-FFF2-40B4-BE49-F238E27FC236}">
                <a16:creationId xmlns:a16="http://schemas.microsoft.com/office/drawing/2014/main" id="{D7772BA9-8E4E-9AD6-BAE9-19C8838C425D}"/>
              </a:ext>
            </a:extLst>
          </p:cNvPr>
          <p:cNvPicPr>
            <a:picLocks/>
          </p:cNvPicPr>
          <p:nvPr/>
        </p:nvPicPr>
        <p:blipFill>
          <a:blip r:embed="rId4"/>
          <a:stretch>
            <a:fillRect/>
          </a:stretch>
        </p:blipFill>
        <p:spPr>
          <a:xfrm>
            <a:off x="4116000" y="3482749"/>
            <a:ext cx="3960000" cy="2520000"/>
          </a:xfrm>
          <a:prstGeom prst="rect">
            <a:avLst/>
          </a:prstGeom>
        </p:spPr>
      </p:pic>
    </p:spTree>
    <p:extLst>
      <p:ext uri="{BB962C8B-B14F-4D97-AF65-F5344CB8AC3E}">
        <p14:creationId xmlns:p14="http://schemas.microsoft.com/office/powerpoint/2010/main" val="489953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normAutofit/>
          </a:bodyPr>
          <a:lstStyle/>
          <a:p>
            <a:pPr algn="just"/>
            <a:r>
              <a:rPr lang="en-US" dirty="0"/>
              <a:t>Project Objectives</a:t>
            </a:r>
          </a:p>
          <a:p>
            <a:pPr lvl="1" algn="just"/>
            <a:r>
              <a:rPr lang="en-US" dirty="0"/>
              <a:t>As a senior data scientist, the main objective is to identify existing </a:t>
            </a:r>
            <a:r>
              <a:rPr lang="en-US" dirty="0" err="1"/>
              <a:t>cutomers</a:t>
            </a:r>
            <a:r>
              <a:rPr lang="en-US" dirty="0"/>
              <a:t> (“ETB” or Existing To Bank customers) who, despite being classified under the “NORMAL” segment, exhibit characteristics or behaviors that align with those typically associated with “AFFLUENT” customers.</a:t>
            </a:r>
          </a:p>
          <a:p>
            <a:pPr lvl="1" algn="just"/>
            <a:r>
              <a:rPr lang="en-US" dirty="0"/>
              <a:t>These are the “hidden AFFLUENT customers” the bank aims to target for </a:t>
            </a:r>
            <a:r>
              <a:rPr lang="en-US" dirty="0" err="1"/>
              <a:t>segement</a:t>
            </a:r>
            <a:r>
              <a:rPr lang="en-US" dirty="0"/>
              <a:t> upgrade promotions. Identifying these customers involves analyzing customer data to uncover patterns or indicators of affluence not immediately apparent through their current segment classification.</a:t>
            </a:r>
          </a:p>
        </p:txBody>
      </p:sp>
      <p:sp>
        <p:nvSpPr>
          <p:cNvPr id="4" name="TextBox 3">
            <a:extLst>
              <a:ext uri="{FF2B5EF4-FFF2-40B4-BE49-F238E27FC236}">
                <a16:creationId xmlns:a16="http://schemas.microsoft.com/office/drawing/2014/main" id="{74B4DEE2-6634-5753-351F-17452DCABF4A}"/>
              </a:ext>
            </a:extLst>
          </p:cNvPr>
          <p:cNvSpPr txBox="1"/>
          <p:nvPr/>
        </p:nvSpPr>
        <p:spPr>
          <a:xfrm>
            <a:off x="1451579" y="1391655"/>
            <a:ext cx="5520267" cy="369332"/>
          </a:xfrm>
          <a:prstGeom prst="rect">
            <a:avLst/>
          </a:prstGeom>
          <a:noFill/>
        </p:spPr>
        <p:txBody>
          <a:bodyPr wrap="square" rtlCol="0">
            <a:spAutoFit/>
          </a:bodyPr>
          <a:lstStyle/>
          <a:p>
            <a:r>
              <a:rPr lang="en-US" dirty="0"/>
              <a:t>Business Problem &amp; Objective – Cont’d</a:t>
            </a:r>
          </a:p>
        </p:txBody>
      </p:sp>
    </p:spTree>
    <p:extLst>
      <p:ext uri="{BB962C8B-B14F-4D97-AF65-F5344CB8AC3E}">
        <p14:creationId xmlns:p14="http://schemas.microsoft.com/office/powerpoint/2010/main" val="2401999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653618" y="2031848"/>
            <a:ext cx="11199195" cy="4300008"/>
          </a:xfrm>
        </p:spPr>
        <p:txBody>
          <a:bodyPr>
            <a:normAutofit/>
          </a:bodyPr>
          <a:lstStyle/>
          <a:p>
            <a:pPr algn="just"/>
            <a:r>
              <a:rPr lang="en-US" dirty="0"/>
              <a:t>From previous Pearson correlation heatmap plots, we can see that there were few correlation features (i.e. between CASA-related features and `Asset value` and `</a:t>
            </a:r>
            <a:r>
              <a:rPr lang="en-US" dirty="0" err="1"/>
              <a:t>C_seg</a:t>
            </a:r>
            <a:r>
              <a:rPr lang="en-US" dirty="0"/>
              <a:t>`). Upon performing PCA algorithm, we can see that the correlation heatmap plots of DATA_INIT_RED, DATA_SMOTE_RED, and DATA_ADASYN_RED are no longer correlating to each other.</a:t>
            </a:r>
          </a:p>
          <a:p>
            <a:pPr algn="just"/>
            <a:r>
              <a:rPr lang="en-US" dirty="0"/>
              <a:t>When we employ PCA algorithm, other than dimensionality reduction we could decouple collinearity between highly-correlating features since all principal components are orthogonal to each other. </a:t>
            </a:r>
          </a:p>
          <a:p>
            <a:pPr marL="0" indent="0" algn="just">
              <a:buNone/>
            </a:pPr>
            <a:endParaRPr lang="en-US" dirty="0"/>
          </a:p>
          <a:p>
            <a:pPr algn="just"/>
            <a:r>
              <a:rPr lang="en-US" dirty="0"/>
              <a:t>See the Pearson correlation heatmap plots in next slide for DATA_INIT_RED, DATA_SMOTE_RED, and DATA_ADASYN_RED.</a:t>
            </a:r>
          </a:p>
        </p:txBody>
      </p:sp>
      <p:sp>
        <p:nvSpPr>
          <p:cNvPr id="4" name="TextBox 3">
            <a:extLst>
              <a:ext uri="{FF2B5EF4-FFF2-40B4-BE49-F238E27FC236}">
                <a16:creationId xmlns:a16="http://schemas.microsoft.com/office/drawing/2014/main" id="{B7CC037D-7379-029D-3382-CED1CFDC9F50}"/>
              </a:ext>
            </a:extLst>
          </p:cNvPr>
          <p:cNvSpPr txBox="1"/>
          <p:nvPr/>
        </p:nvSpPr>
        <p:spPr>
          <a:xfrm>
            <a:off x="813626" y="1391655"/>
            <a:ext cx="11647728" cy="369332"/>
          </a:xfrm>
          <a:prstGeom prst="rect">
            <a:avLst/>
          </a:prstGeom>
          <a:noFill/>
        </p:spPr>
        <p:txBody>
          <a:bodyPr wrap="square" rtlCol="0">
            <a:spAutoFit/>
          </a:bodyPr>
          <a:lstStyle/>
          <a:p>
            <a:r>
              <a:rPr lang="en-US" dirty="0"/>
              <a:t>Dimensionality Reduction with PCA Algorithm [DATA_INIT_RED, DATA_SMOTE_RED, DATA_ADASYN_RED] – Cont’d</a:t>
            </a:r>
          </a:p>
        </p:txBody>
      </p:sp>
    </p:spTree>
    <p:extLst>
      <p:ext uri="{BB962C8B-B14F-4D97-AF65-F5344CB8AC3E}">
        <p14:creationId xmlns:p14="http://schemas.microsoft.com/office/powerpoint/2010/main" val="1614178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3. Data Processing Techniques</a:t>
            </a:r>
          </a:p>
        </p:txBody>
      </p:sp>
      <p:sp>
        <p:nvSpPr>
          <p:cNvPr id="4" name="TextBox 3">
            <a:extLst>
              <a:ext uri="{FF2B5EF4-FFF2-40B4-BE49-F238E27FC236}">
                <a16:creationId xmlns:a16="http://schemas.microsoft.com/office/drawing/2014/main" id="{B7CC037D-7379-029D-3382-CED1CFDC9F50}"/>
              </a:ext>
            </a:extLst>
          </p:cNvPr>
          <p:cNvSpPr txBox="1"/>
          <p:nvPr/>
        </p:nvSpPr>
        <p:spPr>
          <a:xfrm>
            <a:off x="813626" y="1391655"/>
            <a:ext cx="11647728" cy="369332"/>
          </a:xfrm>
          <a:prstGeom prst="rect">
            <a:avLst/>
          </a:prstGeom>
          <a:noFill/>
        </p:spPr>
        <p:txBody>
          <a:bodyPr wrap="square" rtlCol="0">
            <a:spAutoFit/>
          </a:bodyPr>
          <a:lstStyle/>
          <a:p>
            <a:r>
              <a:rPr lang="en-US" dirty="0"/>
              <a:t>Dimensionality Reduction with PCA Algorithm [DATA_INIT_RED, DATA_SMOTE_RED, DATA_ADASYN_RED] – Cont’d</a:t>
            </a:r>
          </a:p>
        </p:txBody>
      </p:sp>
      <p:pic>
        <p:nvPicPr>
          <p:cNvPr id="7" name="Picture 6">
            <a:extLst>
              <a:ext uri="{FF2B5EF4-FFF2-40B4-BE49-F238E27FC236}">
                <a16:creationId xmlns:a16="http://schemas.microsoft.com/office/drawing/2014/main" id="{3C527853-C5BA-DE7D-6F6E-1444E6F66F17}"/>
              </a:ext>
            </a:extLst>
          </p:cNvPr>
          <p:cNvPicPr>
            <a:picLocks/>
          </p:cNvPicPr>
          <p:nvPr/>
        </p:nvPicPr>
        <p:blipFill>
          <a:blip r:embed="rId2"/>
          <a:stretch>
            <a:fillRect/>
          </a:stretch>
        </p:blipFill>
        <p:spPr>
          <a:xfrm>
            <a:off x="166999" y="2422714"/>
            <a:ext cx="3960000" cy="3600000"/>
          </a:xfrm>
          <a:prstGeom prst="rect">
            <a:avLst/>
          </a:prstGeom>
        </p:spPr>
      </p:pic>
      <p:pic>
        <p:nvPicPr>
          <p:cNvPr id="9" name="Picture 8">
            <a:extLst>
              <a:ext uri="{FF2B5EF4-FFF2-40B4-BE49-F238E27FC236}">
                <a16:creationId xmlns:a16="http://schemas.microsoft.com/office/drawing/2014/main" id="{9D673AED-54F2-ECA8-7567-8CE9BC81820E}"/>
              </a:ext>
            </a:extLst>
          </p:cNvPr>
          <p:cNvPicPr>
            <a:picLocks/>
          </p:cNvPicPr>
          <p:nvPr/>
        </p:nvPicPr>
        <p:blipFill>
          <a:blip r:embed="rId3"/>
          <a:stretch>
            <a:fillRect/>
          </a:stretch>
        </p:blipFill>
        <p:spPr>
          <a:xfrm>
            <a:off x="4191936" y="2459241"/>
            <a:ext cx="3960000" cy="3600000"/>
          </a:xfrm>
          <a:prstGeom prst="rect">
            <a:avLst/>
          </a:prstGeom>
        </p:spPr>
      </p:pic>
      <p:pic>
        <p:nvPicPr>
          <p:cNvPr id="10" name="Picture 9">
            <a:extLst>
              <a:ext uri="{FF2B5EF4-FFF2-40B4-BE49-F238E27FC236}">
                <a16:creationId xmlns:a16="http://schemas.microsoft.com/office/drawing/2014/main" id="{42781716-1A9F-7D49-A05D-112F5C162AB3}"/>
              </a:ext>
            </a:extLst>
          </p:cNvPr>
          <p:cNvPicPr>
            <a:picLocks/>
          </p:cNvPicPr>
          <p:nvPr/>
        </p:nvPicPr>
        <p:blipFill>
          <a:blip r:embed="rId4"/>
          <a:stretch>
            <a:fillRect/>
          </a:stretch>
        </p:blipFill>
        <p:spPr>
          <a:xfrm>
            <a:off x="8216873" y="2459241"/>
            <a:ext cx="3960000" cy="3600000"/>
          </a:xfrm>
          <a:prstGeom prst="rect">
            <a:avLst/>
          </a:prstGeom>
        </p:spPr>
      </p:pic>
      <p:sp>
        <p:nvSpPr>
          <p:cNvPr id="11" name="TextBox 10">
            <a:extLst>
              <a:ext uri="{FF2B5EF4-FFF2-40B4-BE49-F238E27FC236}">
                <a16:creationId xmlns:a16="http://schemas.microsoft.com/office/drawing/2014/main" id="{6870D4CB-76BF-8F49-6988-3462B0A227A9}"/>
              </a:ext>
            </a:extLst>
          </p:cNvPr>
          <p:cNvSpPr txBox="1"/>
          <p:nvPr/>
        </p:nvSpPr>
        <p:spPr>
          <a:xfrm>
            <a:off x="1216103" y="2009894"/>
            <a:ext cx="1861792" cy="369332"/>
          </a:xfrm>
          <a:prstGeom prst="rect">
            <a:avLst/>
          </a:prstGeom>
          <a:noFill/>
        </p:spPr>
        <p:txBody>
          <a:bodyPr wrap="none" rtlCol="0">
            <a:spAutoFit/>
          </a:bodyPr>
          <a:lstStyle/>
          <a:p>
            <a:r>
              <a:rPr lang="en-US" dirty="0"/>
              <a:t>DATA_INIT_RED</a:t>
            </a:r>
          </a:p>
        </p:txBody>
      </p:sp>
      <p:sp>
        <p:nvSpPr>
          <p:cNvPr id="12" name="TextBox 11">
            <a:extLst>
              <a:ext uri="{FF2B5EF4-FFF2-40B4-BE49-F238E27FC236}">
                <a16:creationId xmlns:a16="http://schemas.microsoft.com/office/drawing/2014/main" id="{EB4627D8-BA62-290A-817E-D58F95095493}"/>
              </a:ext>
            </a:extLst>
          </p:cNvPr>
          <p:cNvSpPr txBox="1"/>
          <p:nvPr/>
        </p:nvSpPr>
        <p:spPr>
          <a:xfrm>
            <a:off x="5181544" y="2053382"/>
            <a:ext cx="2143344" cy="369332"/>
          </a:xfrm>
          <a:prstGeom prst="rect">
            <a:avLst/>
          </a:prstGeom>
          <a:noFill/>
        </p:spPr>
        <p:txBody>
          <a:bodyPr wrap="none" rtlCol="0">
            <a:spAutoFit/>
          </a:bodyPr>
          <a:lstStyle/>
          <a:p>
            <a:r>
              <a:rPr lang="en-US" dirty="0"/>
              <a:t>DATA_SMOTE_RED</a:t>
            </a:r>
          </a:p>
        </p:txBody>
      </p:sp>
      <p:sp>
        <p:nvSpPr>
          <p:cNvPr id="13" name="TextBox 12">
            <a:extLst>
              <a:ext uri="{FF2B5EF4-FFF2-40B4-BE49-F238E27FC236}">
                <a16:creationId xmlns:a16="http://schemas.microsoft.com/office/drawing/2014/main" id="{D3D0F2C0-4F8C-7B42-65F9-D62A35CD5946}"/>
              </a:ext>
            </a:extLst>
          </p:cNvPr>
          <p:cNvSpPr txBox="1"/>
          <p:nvPr/>
        </p:nvSpPr>
        <p:spPr>
          <a:xfrm>
            <a:off x="9036715" y="2033766"/>
            <a:ext cx="2320315" cy="369332"/>
          </a:xfrm>
          <a:prstGeom prst="rect">
            <a:avLst/>
          </a:prstGeom>
          <a:noFill/>
        </p:spPr>
        <p:txBody>
          <a:bodyPr wrap="none" rtlCol="0">
            <a:spAutoFit/>
          </a:bodyPr>
          <a:lstStyle/>
          <a:p>
            <a:r>
              <a:rPr lang="en-US" dirty="0"/>
              <a:t>DATA_ADASYN_RED</a:t>
            </a:r>
          </a:p>
        </p:txBody>
      </p:sp>
    </p:spTree>
    <p:extLst>
      <p:ext uri="{BB962C8B-B14F-4D97-AF65-F5344CB8AC3E}">
        <p14:creationId xmlns:p14="http://schemas.microsoft.com/office/powerpoint/2010/main" val="1481855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4. Model Training &amp; Evaluation</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9" y="2015732"/>
            <a:ext cx="9603275" cy="4242828"/>
          </a:xfrm>
        </p:spPr>
        <p:txBody>
          <a:bodyPr/>
          <a:lstStyle/>
          <a:p>
            <a:pPr marL="0" indent="0" algn="just">
              <a:buNone/>
            </a:pPr>
            <a:r>
              <a:rPr lang="en-US" dirty="0"/>
              <a:t>List of models used for the training and the rationales on why using them:</a:t>
            </a:r>
          </a:p>
          <a:p>
            <a:pPr marL="457200" indent="-457200" algn="just">
              <a:buFont typeface="+mj-lt"/>
              <a:buAutoNum type="arabicPeriod"/>
            </a:pPr>
            <a:r>
              <a:rPr lang="en-US" dirty="0" err="1">
                <a:solidFill>
                  <a:srgbClr val="0070C0"/>
                </a:solidFill>
              </a:rPr>
              <a:t>XGBoostClassifier</a:t>
            </a:r>
            <a:r>
              <a:rPr lang="en-US" dirty="0"/>
              <a:t>:</a:t>
            </a:r>
          </a:p>
          <a:p>
            <a:pPr lvl="1" algn="just"/>
            <a:r>
              <a:rPr lang="en-US" dirty="0"/>
              <a:t>Handling imbalanced data: This model is well-suited for imbalanced datasets that fits our data imbalance scenario between NORMAL and AFFLUENT customer segments. The gradient boosting helps to potentially improving performance on the minority class.</a:t>
            </a:r>
          </a:p>
          <a:p>
            <a:pPr lvl="1" algn="just"/>
            <a:r>
              <a:rPr lang="en-US" dirty="0"/>
              <a:t>High performance: This model showcases state-of-the-art results on classification problems with ability to perform ensemble learning and capture complex inherent patterns in the data.</a:t>
            </a:r>
          </a:p>
          <a:p>
            <a:pPr lvl="1" algn="just"/>
            <a:r>
              <a:rPr lang="en-US" dirty="0"/>
              <a:t>Tunability: It offers a wide variety of regularization options to prevent </a:t>
            </a:r>
            <a:r>
              <a:rPr lang="en-US" dirty="0" err="1"/>
              <a:t>overfittiing</a:t>
            </a:r>
            <a:r>
              <a:rPr lang="en-US" dirty="0"/>
              <a:t> with excellent documentation.</a:t>
            </a:r>
          </a:p>
        </p:txBody>
      </p:sp>
      <p:sp>
        <p:nvSpPr>
          <p:cNvPr id="4" name="TextBox 3">
            <a:extLst>
              <a:ext uri="{FF2B5EF4-FFF2-40B4-BE49-F238E27FC236}">
                <a16:creationId xmlns:a16="http://schemas.microsoft.com/office/drawing/2014/main" id="{28B994D6-F9F3-9270-9B2F-6E6C83697735}"/>
              </a:ext>
            </a:extLst>
          </p:cNvPr>
          <p:cNvSpPr txBox="1"/>
          <p:nvPr/>
        </p:nvSpPr>
        <p:spPr>
          <a:xfrm>
            <a:off x="1451579" y="1391655"/>
            <a:ext cx="10858954" cy="369332"/>
          </a:xfrm>
          <a:prstGeom prst="rect">
            <a:avLst/>
          </a:prstGeom>
          <a:noFill/>
        </p:spPr>
        <p:txBody>
          <a:bodyPr wrap="square" rtlCol="0">
            <a:spAutoFit/>
          </a:bodyPr>
          <a:lstStyle/>
          <a:p>
            <a:r>
              <a:rPr lang="en-US" dirty="0"/>
              <a:t>Brainstorming on Model Selection</a:t>
            </a:r>
          </a:p>
        </p:txBody>
      </p:sp>
    </p:spTree>
    <p:extLst>
      <p:ext uri="{BB962C8B-B14F-4D97-AF65-F5344CB8AC3E}">
        <p14:creationId xmlns:p14="http://schemas.microsoft.com/office/powerpoint/2010/main" val="3694077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4. Model Training &amp; Evaluation</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9" y="2015732"/>
            <a:ext cx="9603275" cy="4242828"/>
          </a:xfrm>
        </p:spPr>
        <p:txBody>
          <a:bodyPr/>
          <a:lstStyle/>
          <a:p>
            <a:pPr marL="0" indent="0" algn="just">
              <a:buNone/>
            </a:pPr>
            <a:r>
              <a:rPr lang="en-US" dirty="0"/>
              <a:t>List of models used for the training and the rationales on why using them:</a:t>
            </a:r>
          </a:p>
          <a:p>
            <a:pPr marL="457200" indent="-457200" algn="just">
              <a:buFont typeface="+mj-lt"/>
              <a:buAutoNum type="arabicPeriod" startAt="2"/>
            </a:pPr>
            <a:r>
              <a:rPr lang="en-US" dirty="0" err="1">
                <a:solidFill>
                  <a:srgbClr val="0070C0"/>
                </a:solidFill>
              </a:rPr>
              <a:t>GaussianNB</a:t>
            </a:r>
            <a:r>
              <a:rPr lang="en-US" dirty="0"/>
              <a:t>:</a:t>
            </a:r>
          </a:p>
          <a:p>
            <a:pPr lvl="1" algn="just"/>
            <a:r>
              <a:rPr lang="en-US" dirty="0" err="1"/>
              <a:t>Speeed</a:t>
            </a:r>
            <a:r>
              <a:rPr lang="en-US" dirty="0"/>
              <a:t> and simplicity: This model is extremely fast and easy to implement which makes it a good choice as baseline models where computational resources are limited.</a:t>
            </a:r>
          </a:p>
          <a:p>
            <a:pPr lvl="1" algn="just"/>
            <a:r>
              <a:rPr lang="en-US" dirty="0"/>
              <a:t>Probabilistic interpretation: It gives probabilistic approach which is </a:t>
            </a:r>
            <a:r>
              <a:rPr lang="en-US" dirty="0" err="1"/>
              <a:t>valueable</a:t>
            </a:r>
            <a:r>
              <a:rPr lang="en-US" dirty="0"/>
              <a:t> for decision making based on probabilities of belonging to a certain class.</a:t>
            </a:r>
          </a:p>
          <a:p>
            <a:pPr marL="457200" indent="-457200" algn="just">
              <a:buFont typeface="+mj-lt"/>
              <a:buAutoNum type="arabicPeriod" startAt="2"/>
            </a:pPr>
            <a:r>
              <a:rPr lang="en-US" dirty="0" err="1">
                <a:solidFill>
                  <a:srgbClr val="0070C0"/>
                </a:solidFill>
              </a:rPr>
              <a:t>KNeighborsClassifier</a:t>
            </a:r>
            <a:endParaRPr lang="en-US" dirty="0">
              <a:solidFill>
                <a:srgbClr val="0070C0"/>
              </a:solidFill>
            </a:endParaRPr>
          </a:p>
          <a:p>
            <a:pPr lvl="1" algn="just"/>
            <a:r>
              <a:rPr lang="en-US" dirty="0"/>
              <a:t>Non-Linearity and complexity: This model can capture non-linear boundaries between classes without any assumption on data distribution which is suitable for complex features and target class.</a:t>
            </a:r>
          </a:p>
        </p:txBody>
      </p:sp>
      <p:sp>
        <p:nvSpPr>
          <p:cNvPr id="4" name="TextBox 3">
            <a:extLst>
              <a:ext uri="{FF2B5EF4-FFF2-40B4-BE49-F238E27FC236}">
                <a16:creationId xmlns:a16="http://schemas.microsoft.com/office/drawing/2014/main" id="{28B994D6-F9F3-9270-9B2F-6E6C83697735}"/>
              </a:ext>
            </a:extLst>
          </p:cNvPr>
          <p:cNvSpPr txBox="1"/>
          <p:nvPr/>
        </p:nvSpPr>
        <p:spPr>
          <a:xfrm>
            <a:off x="1451579" y="1391655"/>
            <a:ext cx="10858954" cy="369332"/>
          </a:xfrm>
          <a:prstGeom prst="rect">
            <a:avLst/>
          </a:prstGeom>
          <a:noFill/>
        </p:spPr>
        <p:txBody>
          <a:bodyPr wrap="square" rtlCol="0">
            <a:spAutoFit/>
          </a:bodyPr>
          <a:lstStyle/>
          <a:p>
            <a:r>
              <a:rPr lang="en-US" dirty="0"/>
              <a:t>Brainstorming on Model Selection – Cont’d</a:t>
            </a:r>
          </a:p>
        </p:txBody>
      </p:sp>
    </p:spTree>
    <p:extLst>
      <p:ext uri="{BB962C8B-B14F-4D97-AF65-F5344CB8AC3E}">
        <p14:creationId xmlns:p14="http://schemas.microsoft.com/office/powerpoint/2010/main" val="25012333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4. Model Training &amp; Evaluation</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9" y="2015732"/>
            <a:ext cx="9603275" cy="4242828"/>
          </a:xfrm>
        </p:spPr>
        <p:txBody>
          <a:bodyPr/>
          <a:lstStyle/>
          <a:p>
            <a:pPr marL="0" indent="0" algn="just">
              <a:buNone/>
            </a:pPr>
            <a:r>
              <a:rPr lang="en-US" dirty="0"/>
              <a:t>List of models used for the training and the rationales on why using them:</a:t>
            </a:r>
          </a:p>
          <a:p>
            <a:pPr marL="457200" indent="-457200" algn="just">
              <a:buFont typeface="+mj-lt"/>
              <a:buAutoNum type="arabicPeriod" startAt="4"/>
            </a:pPr>
            <a:r>
              <a:rPr lang="en-US" dirty="0" err="1">
                <a:solidFill>
                  <a:srgbClr val="0070C0"/>
                </a:solidFill>
              </a:rPr>
              <a:t>LogisticRegression</a:t>
            </a:r>
            <a:r>
              <a:rPr lang="en-US" dirty="0"/>
              <a:t>:</a:t>
            </a:r>
          </a:p>
          <a:p>
            <a:pPr lvl="1" algn="just"/>
            <a:r>
              <a:rPr lang="en-US" dirty="0"/>
              <a:t>Baseline model: Just like Gaussian Naive Bayes, this model makes another good option as simple and efficient baseline mode.</a:t>
            </a:r>
          </a:p>
          <a:p>
            <a:pPr lvl="1" algn="just"/>
            <a:r>
              <a:rPr lang="en-US" dirty="0"/>
              <a:t>Probability outputs: This model provides probability for class memberships that's useful for gaining confidence in model prediction.</a:t>
            </a:r>
          </a:p>
        </p:txBody>
      </p:sp>
      <p:sp>
        <p:nvSpPr>
          <p:cNvPr id="4" name="TextBox 3">
            <a:extLst>
              <a:ext uri="{FF2B5EF4-FFF2-40B4-BE49-F238E27FC236}">
                <a16:creationId xmlns:a16="http://schemas.microsoft.com/office/drawing/2014/main" id="{28B994D6-F9F3-9270-9B2F-6E6C83697735}"/>
              </a:ext>
            </a:extLst>
          </p:cNvPr>
          <p:cNvSpPr txBox="1"/>
          <p:nvPr/>
        </p:nvSpPr>
        <p:spPr>
          <a:xfrm>
            <a:off x="1451579" y="1391655"/>
            <a:ext cx="10858954" cy="369332"/>
          </a:xfrm>
          <a:prstGeom prst="rect">
            <a:avLst/>
          </a:prstGeom>
          <a:noFill/>
        </p:spPr>
        <p:txBody>
          <a:bodyPr wrap="square" rtlCol="0">
            <a:spAutoFit/>
          </a:bodyPr>
          <a:lstStyle/>
          <a:p>
            <a:r>
              <a:rPr lang="en-US" dirty="0"/>
              <a:t>Brainstorming on Model Selection – Cont’d</a:t>
            </a:r>
          </a:p>
        </p:txBody>
      </p:sp>
    </p:spTree>
    <p:extLst>
      <p:ext uri="{BB962C8B-B14F-4D97-AF65-F5344CB8AC3E}">
        <p14:creationId xmlns:p14="http://schemas.microsoft.com/office/powerpoint/2010/main" val="986579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4. Model Training &amp; Evaluation</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792480" y="2015732"/>
            <a:ext cx="10858953" cy="4283468"/>
          </a:xfrm>
        </p:spPr>
        <p:txBody>
          <a:bodyPr>
            <a:normAutofit/>
          </a:bodyPr>
          <a:lstStyle/>
          <a:p>
            <a:pPr marL="0" indent="0" algn="just">
              <a:buNone/>
            </a:pPr>
            <a:r>
              <a:rPr lang="en-US" dirty="0"/>
              <a:t>Step-by-step strategy for model training and parameter tuning:</a:t>
            </a:r>
          </a:p>
          <a:p>
            <a:pPr marL="457200" indent="-457200" algn="just">
              <a:buFont typeface="+mj-lt"/>
              <a:buAutoNum type="arabicPeriod"/>
            </a:pPr>
            <a:r>
              <a:rPr lang="en-US" dirty="0"/>
              <a:t>There are in total of 6 datasets which we will train the model and tune the hyper parameters on. The details of these 6 datasets have been captured in the table below.</a:t>
            </a:r>
          </a:p>
          <a:p>
            <a:pPr marL="457200" indent="-457200" algn="just">
              <a:buFont typeface="+mj-lt"/>
              <a:buAutoNum type="arabicPeriod"/>
            </a:pPr>
            <a:r>
              <a:rPr lang="en-US" dirty="0"/>
              <a:t>There are 5 powerful classifier models which will be trained and tuned on each dataset in previous step. The details of these classifier models have been discussed in Slide 44.</a:t>
            </a:r>
          </a:p>
          <a:p>
            <a:pPr marL="457200" indent="-457200" algn="just">
              <a:buFont typeface="+mj-lt"/>
              <a:buAutoNum type="arabicPeriod"/>
            </a:pPr>
            <a:r>
              <a:rPr lang="en-US" dirty="0"/>
              <a:t>During each model training, </a:t>
            </a:r>
            <a:r>
              <a:rPr lang="en-US" dirty="0" err="1"/>
              <a:t>StratifiedKFold</a:t>
            </a:r>
            <a:r>
              <a:rPr lang="en-US" dirty="0"/>
              <a:t>() library is used to provide a list of unique dataset subset for test set according to the number of splits.</a:t>
            </a:r>
          </a:p>
          <a:p>
            <a:pPr lvl="1" algn="just"/>
            <a:r>
              <a:rPr lang="en-US" dirty="0"/>
              <a:t>For our purpose, </a:t>
            </a:r>
            <a:r>
              <a:rPr lang="en-US" dirty="0" err="1"/>
              <a:t>n_splits</a:t>
            </a:r>
            <a:r>
              <a:rPr lang="en-US" dirty="0"/>
              <a:t>=5 is chosen which means that there are 5 unique and non-overlapping test sets. Here, the ratio between training set and test set is 4:1</a:t>
            </a:r>
          </a:p>
        </p:txBody>
      </p:sp>
      <p:sp>
        <p:nvSpPr>
          <p:cNvPr id="4" name="TextBox 3">
            <a:extLst>
              <a:ext uri="{FF2B5EF4-FFF2-40B4-BE49-F238E27FC236}">
                <a16:creationId xmlns:a16="http://schemas.microsoft.com/office/drawing/2014/main" id="{28B994D6-F9F3-9270-9B2F-6E6C83697735}"/>
              </a:ext>
            </a:extLst>
          </p:cNvPr>
          <p:cNvSpPr txBox="1"/>
          <p:nvPr/>
        </p:nvSpPr>
        <p:spPr>
          <a:xfrm>
            <a:off x="1451579" y="1391655"/>
            <a:ext cx="10858954" cy="369332"/>
          </a:xfrm>
          <a:prstGeom prst="rect">
            <a:avLst/>
          </a:prstGeom>
          <a:noFill/>
        </p:spPr>
        <p:txBody>
          <a:bodyPr wrap="square" rtlCol="0">
            <a:spAutoFit/>
          </a:bodyPr>
          <a:lstStyle/>
          <a:p>
            <a:r>
              <a:rPr lang="en-US" dirty="0"/>
              <a:t>Step-by-Step Strategy for Model Training &amp; Parameter Tuning</a:t>
            </a:r>
          </a:p>
        </p:txBody>
      </p:sp>
    </p:spTree>
    <p:extLst>
      <p:ext uri="{BB962C8B-B14F-4D97-AF65-F5344CB8AC3E}">
        <p14:creationId xmlns:p14="http://schemas.microsoft.com/office/powerpoint/2010/main" val="774869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4. Model Training &amp; Evaluation</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731520" y="2015732"/>
            <a:ext cx="10858953" cy="4283468"/>
          </a:xfrm>
        </p:spPr>
        <p:txBody>
          <a:bodyPr>
            <a:normAutofit fontScale="92500" lnSpcReduction="20000"/>
          </a:bodyPr>
          <a:lstStyle/>
          <a:p>
            <a:pPr marL="0" indent="0" algn="just">
              <a:buNone/>
            </a:pPr>
            <a:r>
              <a:rPr lang="en-US" dirty="0"/>
              <a:t>Step-by-step strategy for model training and parameter tuning:</a:t>
            </a:r>
          </a:p>
          <a:p>
            <a:pPr marL="457200" indent="-457200" algn="just">
              <a:buFont typeface="+mj-lt"/>
              <a:buAutoNum type="arabicPeriod" startAt="4"/>
            </a:pPr>
            <a:r>
              <a:rPr lang="en-US" dirty="0"/>
              <a:t>For each split, we will train model and tune hyper parameter of the model in question on said split's training set using </a:t>
            </a:r>
            <a:r>
              <a:rPr lang="en-US" dirty="0" err="1"/>
              <a:t>GridSearchCV</a:t>
            </a:r>
            <a:r>
              <a:rPr lang="en-US" dirty="0"/>
              <a:t>() library that incorporates 3-fold cross validation.</a:t>
            </a:r>
          </a:p>
          <a:p>
            <a:pPr lvl="1" algn="just"/>
            <a:r>
              <a:rPr lang="en-US" dirty="0"/>
              <a:t>The best combination in parameter grid will then be used to predict the probability of a datapoint belonging to NORMAL segment in becoming AFFLUENT segment.</a:t>
            </a:r>
          </a:p>
          <a:p>
            <a:pPr lvl="1" algn="just"/>
            <a:r>
              <a:rPr lang="en-US" dirty="0"/>
              <a:t>Parameter tuning is based on F1 score parameter which fits our scenario with imbalance dataset.</a:t>
            </a:r>
          </a:p>
          <a:p>
            <a:pPr lvl="1" algn="just"/>
            <a:r>
              <a:rPr lang="en-US" dirty="0"/>
              <a:t>Then, we consolidate those data points and use </a:t>
            </a:r>
            <a:r>
              <a:rPr lang="en-US" dirty="0" err="1"/>
              <a:t>C_AGE_stats</a:t>
            </a:r>
            <a:r>
              <a:rPr lang="en-US" dirty="0"/>
              <a:t> (from Slide 24) and raw input dataset to ensure these are actual data points and not synthetically generated by SMOTE or ADASYN oversampling techniques.</a:t>
            </a:r>
          </a:p>
          <a:p>
            <a:pPr marL="457200" indent="-457200" algn="just">
              <a:buFont typeface="+mj-lt"/>
              <a:buAutoNum type="arabicPeriod" startAt="4"/>
            </a:pPr>
            <a:r>
              <a:rPr lang="en-US" dirty="0"/>
              <a:t>Upon iterating all test set splits, all identified NORMAL datapoints with high probability to become AFFLUENT class are collated.</a:t>
            </a:r>
          </a:p>
          <a:p>
            <a:pPr lvl="1" algn="just"/>
            <a:r>
              <a:rPr lang="en-US" dirty="0"/>
              <a:t>At the end of model training and parameter tuning for each dataset, we will retain a tuple of collated potential data points for class upgrade, average F1 score among all test set splits, and average ROC AUC score among all test set splits.</a:t>
            </a:r>
          </a:p>
        </p:txBody>
      </p:sp>
      <p:sp>
        <p:nvSpPr>
          <p:cNvPr id="4" name="TextBox 3">
            <a:extLst>
              <a:ext uri="{FF2B5EF4-FFF2-40B4-BE49-F238E27FC236}">
                <a16:creationId xmlns:a16="http://schemas.microsoft.com/office/drawing/2014/main" id="{28B994D6-F9F3-9270-9B2F-6E6C83697735}"/>
              </a:ext>
            </a:extLst>
          </p:cNvPr>
          <p:cNvSpPr txBox="1"/>
          <p:nvPr/>
        </p:nvSpPr>
        <p:spPr>
          <a:xfrm>
            <a:off x="1451579" y="1391655"/>
            <a:ext cx="10858954" cy="369332"/>
          </a:xfrm>
          <a:prstGeom prst="rect">
            <a:avLst/>
          </a:prstGeom>
          <a:noFill/>
        </p:spPr>
        <p:txBody>
          <a:bodyPr wrap="square" rtlCol="0">
            <a:spAutoFit/>
          </a:bodyPr>
          <a:lstStyle/>
          <a:p>
            <a:r>
              <a:rPr lang="en-US" dirty="0"/>
              <a:t>Step-by-Step Strategy for Model Training &amp; Parameter Tuning – Cont’d</a:t>
            </a:r>
          </a:p>
        </p:txBody>
      </p:sp>
    </p:spTree>
    <p:extLst>
      <p:ext uri="{BB962C8B-B14F-4D97-AF65-F5344CB8AC3E}">
        <p14:creationId xmlns:p14="http://schemas.microsoft.com/office/powerpoint/2010/main" val="3799109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4. Model Training &amp; Evaluation</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lstStyle/>
          <a:p>
            <a:r>
              <a:rPr lang="en-US" dirty="0"/>
              <a:t>Here are the list of parameter grid tuned in </a:t>
            </a:r>
            <a:r>
              <a:rPr lang="en-US" dirty="0" err="1"/>
              <a:t>GridSearchCV</a:t>
            </a:r>
            <a:r>
              <a:rPr lang="en-US" dirty="0"/>
              <a:t>() library for respective model</a:t>
            </a:r>
          </a:p>
        </p:txBody>
      </p:sp>
      <p:sp>
        <p:nvSpPr>
          <p:cNvPr id="4" name="TextBox 3">
            <a:extLst>
              <a:ext uri="{FF2B5EF4-FFF2-40B4-BE49-F238E27FC236}">
                <a16:creationId xmlns:a16="http://schemas.microsoft.com/office/drawing/2014/main" id="{28B994D6-F9F3-9270-9B2F-6E6C83697735}"/>
              </a:ext>
            </a:extLst>
          </p:cNvPr>
          <p:cNvSpPr txBox="1"/>
          <p:nvPr/>
        </p:nvSpPr>
        <p:spPr>
          <a:xfrm>
            <a:off x="1451579" y="1391655"/>
            <a:ext cx="10858954" cy="369332"/>
          </a:xfrm>
          <a:prstGeom prst="rect">
            <a:avLst/>
          </a:prstGeom>
          <a:noFill/>
        </p:spPr>
        <p:txBody>
          <a:bodyPr wrap="square" rtlCol="0">
            <a:spAutoFit/>
          </a:bodyPr>
          <a:lstStyle/>
          <a:p>
            <a:r>
              <a:rPr lang="en-US" dirty="0"/>
              <a:t>Parameter Tuning Grid</a:t>
            </a:r>
          </a:p>
        </p:txBody>
      </p:sp>
      <p:pic>
        <p:nvPicPr>
          <p:cNvPr id="7" name="Picture 6">
            <a:extLst>
              <a:ext uri="{FF2B5EF4-FFF2-40B4-BE49-F238E27FC236}">
                <a16:creationId xmlns:a16="http://schemas.microsoft.com/office/drawing/2014/main" id="{EE90B8D8-0228-9DB3-3E00-3131B5722375}"/>
              </a:ext>
            </a:extLst>
          </p:cNvPr>
          <p:cNvPicPr>
            <a:picLocks noChangeAspect="1"/>
          </p:cNvPicPr>
          <p:nvPr/>
        </p:nvPicPr>
        <p:blipFill>
          <a:blip r:embed="rId2"/>
          <a:stretch>
            <a:fillRect/>
          </a:stretch>
        </p:blipFill>
        <p:spPr>
          <a:xfrm>
            <a:off x="254854" y="2915032"/>
            <a:ext cx="5400000" cy="1429759"/>
          </a:xfrm>
          <a:prstGeom prst="rect">
            <a:avLst/>
          </a:prstGeom>
        </p:spPr>
      </p:pic>
      <p:pic>
        <p:nvPicPr>
          <p:cNvPr id="8" name="Picture 7">
            <a:extLst>
              <a:ext uri="{FF2B5EF4-FFF2-40B4-BE49-F238E27FC236}">
                <a16:creationId xmlns:a16="http://schemas.microsoft.com/office/drawing/2014/main" id="{A6035E45-DBF2-265E-7392-81A993A1334A}"/>
              </a:ext>
            </a:extLst>
          </p:cNvPr>
          <p:cNvPicPr>
            <a:picLocks noChangeAspect="1"/>
          </p:cNvPicPr>
          <p:nvPr/>
        </p:nvPicPr>
        <p:blipFill>
          <a:blip r:embed="rId3"/>
          <a:stretch>
            <a:fillRect/>
          </a:stretch>
        </p:blipFill>
        <p:spPr>
          <a:xfrm>
            <a:off x="292100" y="5033351"/>
            <a:ext cx="5400000" cy="980744"/>
          </a:xfrm>
          <a:prstGeom prst="rect">
            <a:avLst/>
          </a:prstGeom>
        </p:spPr>
      </p:pic>
      <p:pic>
        <p:nvPicPr>
          <p:cNvPr id="9" name="Picture 8">
            <a:extLst>
              <a:ext uri="{FF2B5EF4-FFF2-40B4-BE49-F238E27FC236}">
                <a16:creationId xmlns:a16="http://schemas.microsoft.com/office/drawing/2014/main" id="{7BB91C35-14FF-46B6-C69F-CD4CD4DB8197}"/>
              </a:ext>
            </a:extLst>
          </p:cNvPr>
          <p:cNvPicPr>
            <a:picLocks noChangeAspect="1"/>
          </p:cNvPicPr>
          <p:nvPr/>
        </p:nvPicPr>
        <p:blipFill>
          <a:blip r:embed="rId4"/>
          <a:stretch>
            <a:fillRect/>
          </a:stretch>
        </p:blipFill>
        <p:spPr>
          <a:xfrm>
            <a:off x="6253216" y="4820660"/>
            <a:ext cx="5400000" cy="1193435"/>
          </a:xfrm>
          <a:prstGeom prst="rect">
            <a:avLst/>
          </a:prstGeom>
        </p:spPr>
      </p:pic>
      <p:pic>
        <p:nvPicPr>
          <p:cNvPr id="10" name="Picture 9">
            <a:extLst>
              <a:ext uri="{FF2B5EF4-FFF2-40B4-BE49-F238E27FC236}">
                <a16:creationId xmlns:a16="http://schemas.microsoft.com/office/drawing/2014/main" id="{44908FA3-E7A4-4898-91F0-ABF03EF8DB33}"/>
              </a:ext>
            </a:extLst>
          </p:cNvPr>
          <p:cNvPicPr>
            <a:picLocks noChangeAspect="1"/>
          </p:cNvPicPr>
          <p:nvPr/>
        </p:nvPicPr>
        <p:blipFill>
          <a:blip r:embed="rId5"/>
          <a:stretch>
            <a:fillRect/>
          </a:stretch>
        </p:blipFill>
        <p:spPr>
          <a:xfrm>
            <a:off x="6253216" y="3416092"/>
            <a:ext cx="5400000" cy="649891"/>
          </a:xfrm>
          <a:prstGeom prst="rect">
            <a:avLst/>
          </a:prstGeom>
        </p:spPr>
      </p:pic>
      <p:sp>
        <p:nvSpPr>
          <p:cNvPr id="11" name="TextBox 10">
            <a:extLst>
              <a:ext uri="{FF2B5EF4-FFF2-40B4-BE49-F238E27FC236}">
                <a16:creationId xmlns:a16="http://schemas.microsoft.com/office/drawing/2014/main" id="{294D3E34-D1DD-17A4-0C73-56352D2F5D25}"/>
              </a:ext>
            </a:extLst>
          </p:cNvPr>
          <p:cNvSpPr txBox="1"/>
          <p:nvPr/>
        </p:nvSpPr>
        <p:spPr>
          <a:xfrm>
            <a:off x="2032542" y="2545700"/>
            <a:ext cx="1919115" cy="369332"/>
          </a:xfrm>
          <a:prstGeom prst="rect">
            <a:avLst/>
          </a:prstGeom>
          <a:noFill/>
        </p:spPr>
        <p:txBody>
          <a:bodyPr wrap="none" rtlCol="0">
            <a:spAutoFit/>
          </a:bodyPr>
          <a:lstStyle/>
          <a:p>
            <a:r>
              <a:rPr lang="en-US" dirty="0" err="1">
                <a:solidFill>
                  <a:srgbClr val="0070C0"/>
                </a:solidFill>
              </a:rPr>
              <a:t>XGBoostClassifier</a:t>
            </a:r>
            <a:endParaRPr lang="en-US" dirty="0">
              <a:solidFill>
                <a:srgbClr val="0070C0"/>
              </a:solidFill>
            </a:endParaRPr>
          </a:p>
        </p:txBody>
      </p:sp>
      <p:sp>
        <p:nvSpPr>
          <p:cNvPr id="12" name="TextBox 11">
            <a:extLst>
              <a:ext uri="{FF2B5EF4-FFF2-40B4-BE49-F238E27FC236}">
                <a16:creationId xmlns:a16="http://schemas.microsoft.com/office/drawing/2014/main" id="{9C3BAA3D-0E5F-E0A0-CA93-CC6E8ECB83C8}"/>
              </a:ext>
            </a:extLst>
          </p:cNvPr>
          <p:cNvSpPr txBox="1"/>
          <p:nvPr/>
        </p:nvSpPr>
        <p:spPr>
          <a:xfrm>
            <a:off x="1873468" y="4664019"/>
            <a:ext cx="2162772" cy="369332"/>
          </a:xfrm>
          <a:prstGeom prst="rect">
            <a:avLst/>
          </a:prstGeom>
          <a:noFill/>
        </p:spPr>
        <p:txBody>
          <a:bodyPr wrap="none" rtlCol="0">
            <a:spAutoFit/>
          </a:bodyPr>
          <a:lstStyle/>
          <a:p>
            <a:r>
              <a:rPr lang="en-US" dirty="0" err="1">
                <a:solidFill>
                  <a:srgbClr val="0070C0"/>
                </a:solidFill>
              </a:rPr>
              <a:t>KNeighborsClassifier</a:t>
            </a:r>
            <a:endParaRPr lang="en-US" dirty="0">
              <a:solidFill>
                <a:srgbClr val="0070C0"/>
              </a:solidFill>
            </a:endParaRPr>
          </a:p>
        </p:txBody>
      </p:sp>
      <p:sp>
        <p:nvSpPr>
          <p:cNvPr id="13" name="TextBox 12">
            <a:extLst>
              <a:ext uri="{FF2B5EF4-FFF2-40B4-BE49-F238E27FC236}">
                <a16:creationId xmlns:a16="http://schemas.microsoft.com/office/drawing/2014/main" id="{2512A037-2603-ACF1-70F7-A37A900CE3A6}"/>
              </a:ext>
            </a:extLst>
          </p:cNvPr>
          <p:cNvSpPr txBox="1"/>
          <p:nvPr/>
        </p:nvSpPr>
        <p:spPr>
          <a:xfrm>
            <a:off x="7993658" y="3014258"/>
            <a:ext cx="1319592" cy="369332"/>
          </a:xfrm>
          <a:prstGeom prst="rect">
            <a:avLst/>
          </a:prstGeom>
          <a:noFill/>
        </p:spPr>
        <p:txBody>
          <a:bodyPr wrap="none" rtlCol="0">
            <a:spAutoFit/>
          </a:bodyPr>
          <a:lstStyle/>
          <a:p>
            <a:r>
              <a:rPr lang="en-US" dirty="0" err="1">
                <a:solidFill>
                  <a:srgbClr val="0070C0"/>
                </a:solidFill>
              </a:rPr>
              <a:t>GaussianNB</a:t>
            </a:r>
            <a:endParaRPr lang="en-US" dirty="0">
              <a:solidFill>
                <a:srgbClr val="0070C0"/>
              </a:solidFill>
            </a:endParaRPr>
          </a:p>
        </p:txBody>
      </p:sp>
      <p:sp>
        <p:nvSpPr>
          <p:cNvPr id="14" name="TextBox 13">
            <a:extLst>
              <a:ext uri="{FF2B5EF4-FFF2-40B4-BE49-F238E27FC236}">
                <a16:creationId xmlns:a16="http://schemas.microsoft.com/office/drawing/2014/main" id="{6E1BBCA7-6595-D1BE-012E-240B19E2D9F0}"/>
              </a:ext>
            </a:extLst>
          </p:cNvPr>
          <p:cNvSpPr txBox="1"/>
          <p:nvPr/>
        </p:nvSpPr>
        <p:spPr>
          <a:xfrm>
            <a:off x="7993658" y="4451328"/>
            <a:ext cx="1906484" cy="369332"/>
          </a:xfrm>
          <a:prstGeom prst="rect">
            <a:avLst/>
          </a:prstGeom>
          <a:noFill/>
        </p:spPr>
        <p:txBody>
          <a:bodyPr wrap="none" rtlCol="0">
            <a:spAutoFit/>
          </a:bodyPr>
          <a:lstStyle/>
          <a:p>
            <a:r>
              <a:rPr lang="en-US" dirty="0" err="1">
                <a:solidFill>
                  <a:srgbClr val="0070C0"/>
                </a:solidFill>
              </a:rPr>
              <a:t>LogisticRegression</a:t>
            </a:r>
            <a:endParaRPr lang="en-US" dirty="0">
              <a:solidFill>
                <a:srgbClr val="0070C0"/>
              </a:solidFill>
            </a:endParaRPr>
          </a:p>
        </p:txBody>
      </p:sp>
    </p:spTree>
    <p:extLst>
      <p:ext uri="{BB962C8B-B14F-4D97-AF65-F5344CB8AC3E}">
        <p14:creationId xmlns:p14="http://schemas.microsoft.com/office/powerpoint/2010/main" val="1137462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4. Model Training &amp; Evaluation</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78784" y="2015733"/>
            <a:ext cx="11834431" cy="449678"/>
          </a:xfrm>
        </p:spPr>
        <p:txBody>
          <a:bodyPr>
            <a:normAutofit fontScale="92500"/>
          </a:bodyPr>
          <a:lstStyle/>
          <a:p>
            <a:r>
              <a:rPr lang="en-US" dirty="0"/>
              <a:t>Here is the sample snippet of model training and parameter tuning logging for DATA_INIT across all 5 test set splits.</a:t>
            </a:r>
          </a:p>
        </p:txBody>
      </p:sp>
      <p:sp>
        <p:nvSpPr>
          <p:cNvPr id="4" name="TextBox 3">
            <a:extLst>
              <a:ext uri="{FF2B5EF4-FFF2-40B4-BE49-F238E27FC236}">
                <a16:creationId xmlns:a16="http://schemas.microsoft.com/office/drawing/2014/main" id="{28B994D6-F9F3-9270-9B2F-6E6C83697735}"/>
              </a:ext>
            </a:extLst>
          </p:cNvPr>
          <p:cNvSpPr txBox="1"/>
          <p:nvPr/>
        </p:nvSpPr>
        <p:spPr>
          <a:xfrm>
            <a:off x="1451579" y="1391655"/>
            <a:ext cx="10858954" cy="369332"/>
          </a:xfrm>
          <a:prstGeom prst="rect">
            <a:avLst/>
          </a:prstGeom>
          <a:noFill/>
        </p:spPr>
        <p:txBody>
          <a:bodyPr wrap="square" rtlCol="0">
            <a:spAutoFit/>
          </a:bodyPr>
          <a:lstStyle/>
          <a:p>
            <a:r>
              <a:rPr lang="en-US" dirty="0"/>
              <a:t>Example of Model Training &amp; Parameter Tuning Verbose Logging</a:t>
            </a:r>
          </a:p>
        </p:txBody>
      </p:sp>
      <p:pic>
        <p:nvPicPr>
          <p:cNvPr id="5" name="Picture 4">
            <a:extLst>
              <a:ext uri="{FF2B5EF4-FFF2-40B4-BE49-F238E27FC236}">
                <a16:creationId xmlns:a16="http://schemas.microsoft.com/office/drawing/2014/main" id="{7DF3A02B-CC23-B22E-71CB-89306172B114}"/>
              </a:ext>
            </a:extLst>
          </p:cNvPr>
          <p:cNvPicPr>
            <a:picLocks/>
          </p:cNvPicPr>
          <p:nvPr/>
        </p:nvPicPr>
        <p:blipFill>
          <a:blip r:embed="rId2"/>
          <a:stretch>
            <a:fillRect/>
          </a:stretch>
        </p:blipFill>
        <p:spPr>
          <a:xfrm>
            <a:off x="178785" y="2465410"/>
            <a:ext cx="5760000" cy="1620000"/>
          </a:xfrm>
          <a:prstGeom prst="rect">
            <a:avLst/>
          </a:prstGeom>
        </p:spPr>
      </p:pic>
      <p:pic>
        <p:nvPicPr>
          <p:cNvPr id="6" name="Picture 5">
            <a:extLst>
              <a:ext uri="{FF2B5EF4-FFF2-40B4-BE49-F238E27FC236}">
                <a16:creationId xmlns:a16="http://schemas.microsoft.com/office/drawing/2014/main" id="{4941CFB1-9868-4F0E-DD78-DDDCB41CF196}"/>
              </a:ext>
            </a:extLst>
          </p:cNvPr>
          <p:cNvPicPr>
            <a:picLocks/>
          </p:cNvPicPr>
          <p:nvPr/>
        </p:nvPicPr>
        <p:blipFill>
          <a:blip r:embed="rId3"/>
          <a:stretch>
            <a:fillRect/>
          </a:stretch>
        </p:blipFill>
        <p:spPr>
          <a:xfrm>
            <a:off x="6253216" y="2465410"/>
            <a:ext cx="5760000" cy="1620000"/>
          </a:xfrm>
          <a:prstGeom prst="rect">
            <a:avLst/>
          </a:prstGeom>
        </p:spPr>
      </p:pic>
      <p:grpSp>
        <p:nvGrpSpPr>
          <p:cNvPr id="11" name="Group 10">
            <a:extLst>
              <a:ext uri="{FF2B5EF4-FFF2-40B4-BE49-F238E27FC236}">
                <a16:creationId xmlns:a16="http://schemas.microsoft.com/office/drawing/2014/main" id="{B7EF6D80-6EB4-A51E-5683-A563B0963A64}"/>
              </a:ext>
            </a:extLst>
          </p:cNvPr>
          <p:cNvGrpSpPr/>
          <p:nvPr/>
        </p:nvGrpSpPr>
        <p:grpSpPr>
          <a:xfrm>
            <a:off x="178784" y="4376539"/>
            <a:ext cx="5760000" cy="1620000"/>
            <a:chOff x="178784" y="4376539"/>
            <a:chExt cx="7772400" cy="2245359"/>
          </a:xfrm>
        </p:grpSpPr>
        <p:pic>
          <p:nvPicPr>
            <p:cNvPr id="7" name="Picture 6">
              <a:extLst>
                <a:ext uri="{FF2B5EF4-FFF2-40B4-BE49-F238E27FC236}">
                  <a16:creationId xmlns:a16="http://schemas.microsoft.com/office/drawing/2014/main" id="{0947571D-D4DE-6844-0A72-D41EB0094F71}"/>
                </a:ext>
              </a:extLst>
            </p:cNvPr>
            <p:cNvPicPr>
              <a:picLocks noChangeAspect="1"/>
            </p:cNvPicPr>
            <p:nvPr/>
          </p:nvPicPr>
          <p:blipFill>
            <a:blip r:embed="rId4"/>
            <a:stretch>
              <a:fillRect/>
            </a:stretch>
          </p:blipFill>
          <p:spPr>
            <a:xfrm>
              <a:off x="178784" y="4376539"/>
              <a:ext cx="7772400" cy="826588"/>
            </a:xfrm>
            <a:prstGeom prst="rect">
              <a:avLst/>
            </a:prstGeom>
          </p:spPr>
        </p:pic>
        <p:pic>
          <p:nvPicPr>
            <p:cNvPr id="10" name="Picture 9">
              <a:extLst>
                <a:ext uri="{FF2B5EF4-FFF2-40B4-BE49-F238E27FC236}">
                  <a16:creationId xmlns:a16="http://schemas.microsoft.com/office/drawing/2014/main" id="{8C41472C-51BB-E8E6-A751-2CEE8E1A8333}"/>
                </a:ext>
              </a:extLst>
            </p:cNvPr>
            <p:cNvPicPr>
              <a:picLocks noChangeAspect="1"/>
            </p:cNvPicPr>
            <p:nvPr/>
          </p:nvPicPr>
          <p:blipFill>
            <a:blip r:embed="rId5"/>
            <a:stretch>
              <a:fillRect/>
            </a:stretch>
          </p:blipFill>
          <p:spPr>
            <a:xfrm>
              <a:off x="178784" y="5203127"/>
              <a:ext cx="7772400" cy="1418771"/>
            </a:xfrm>
            <a:prstGeom prst="rect">
              <a:avLst/>
            </a:prstGeom>
          </p:spPr>
        </p:pic>
      </p:grpSp>
      <p:pic>
        <p:nvPicPr>
          <p:cNvPr id="12" name="Picture 11">
            <a:extLst>
              <a:ext uri="{FF2B5EF4-FFF2-40B4-BE49-F238E27FC236}">
                <a16:creationId xmlns:a16="http://schemas.microsoft.com/office/drawing/2014/main" id="{487F2762-97B0-2337-4BE2-16EF8C46275B}"/>
              </a:ext>
            </a:extLst>
          </p:cNvPr>
          <p:cNvPicPr>
            <a:picLocks noChangeAspect="1"/>
          </p:cNvPicPr>
          <p:nvPr/>
        </p:nvPicPr>
        <p:blipFill>
          <a:blip r:embed="rId6"/>
          <a:stretch>
            <a:fillRect/>
          </a:stretch>
        </p:blipFill>
        <p:spPr>
          <a:xfrm>
            <a:off x="6253216" y="4376539"/>
            <a:ext cx="5760000" cy="1748412"/>
          </a:xfrm>
          <a:prstGeom prst="rect">
            <a:avLst/>
          </a:prstGeom>
        </p:spPr>
      </p:pic>
    </p:spTree>
    <p:extLst>
      <p:ext uri="{BB962C8B-B14F-4D97-AF65-F5344CB8AC3E}">
        <p14:creationId xmlns:p14="http://schemas.microsoft.com/office/powerpoint/2010/main" val="2388624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4. Model Training &amp; Evaluation</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9" y="2015733"/>
            <a:ext cx="9603275" cy="1049235"/>
          </a:xfrm>
        </p:spPr>
        <p:txBody>
          <a:bodyPr>
            <a:normAutofit/>
          </a:bodyPr>
          <a:lstStyle/>
          <a:p>
            <a:pPr algn="just"/>
            <a:r>
              <a:rPr lang="en-US" dirty="0"/>
              <a:t>There are in total of 24 consolidated results as we have 6 datasets and 4 models.</a:t>
            </a:r>
          </a:p>
          <a:p>
            <a:pPr algn="just"/>
            <a:r>
              <a:rPr lang="en-US" dirty="0"/>
              <a:t>Here is the example of content snippet of DATA_SMOTE’s consolidated result:</a:t>
            </a:r>
          </a:p>
        </p:txBody>
      </p:sp>
      <p:sp>
        <p:nvSpPr>
          <p:cNvPr id="4" name="TextBox 3">
            <a:extLst>
              <a:ext uri="{FF2B5EF4-FFF2-40B4-BE49-F238E27FC236}">
                <a16:creationId xmlns:a16="http://schemas.microsoft.com/office/drawing/2014/main" id="{28B994D6-F9F3-9270-9B2F-6E6C83697735}"/>
              </a:ext>
            </a:extLst>
          </p:cNvPr>
          <p:cNvSpPr txBox="1"/>
          <p:nvPr/>
        </p:nvSpPr>
        <p:spPr>
          <a:xfrm>
            <a:off x="1451579" y="1391655"/>
            <a:ext cx="10858954" cy="369332"/>
          </a:xfrm>
          <a:prstGeom prst="rect">
            <a:avLst/>
          </a:prstGeom>
          <a:noFill/>
        </p:spPr>
        <p:txBody>
          <a:bodyPr wrap="square" rtlCol="0">
            <a:spAutoFit/>
          </a:bodyPr>
          <a:lstStyle/>
          <a:p>
            <a:r>
              <a:rPr lang="en-US" dirty="0"/>
              <a:t>Consolidated Result of Model Prediction &amp; Evaluation</a:t>
            </a:r>
          </a:p>
        </p:txBody>
      </p:sp>
      <p:pic>
        <p:nvPicPr>
          <p:cNvPr id="5" name="Picture 4">
            <a:extLst>
              <a:ext uri="{FF2B5EF4-FFF2-40B4-BE49-F238E27FC236}">
                <a16:creationId xmlns:a16="http://schemas.microsoft.com/office/drawing/2014/main" id="{35E0DE82-7384-AEDF-108B-89A322F83727}"/>
              </a:ext>
            </a:extLst>
          </p:cNvPr>
          <p:cNvPicPr>
            <a:picLocks/>
          </p:cNvPicPr>
          <p:nvPr/>
        </p:nvPicPr>
        <p:blipFill>
          <a:blip r:embed="rId2"/>
          <a:stretch>
            <a:fillRect/>
          </a:stretch>
        </p:blipFill>
        <p:spPr>
          <a:xfrm>
            <a:off x="86360" y="3318968"/>
            <a:ext cx="2880000" cy="2160000"/>
          </a:xfrm>
          <a:prstGeom prst="rect">
            <a:avLst/>
          </a:prstGeom>
        </p:spPr>
      </p:pic>
      <p:pic>
        <p:nvPicPr>
          <p:cNvPr id="6" name="Picture 5">
            <a:extLst>
              <a:ext uri="{FF2B5EF4-FFF2-40B4-BE49-F238E27FC236}">
                <a16:creationId xmlns:a16="http://schemas.microsoft.com/office/drawing/2014/main" id="{109173C5-96C9-E158-6208-707589C2B832}"/>
              </a:ext>
            </a:extLst>
          </p:cNvPr>
          <p:cNvPicPr>
            <a:picLocks/>
          </p:cNvPicPr>
          <p:nvPr/>
        </p:nvPicPr>
        <p:blipFill>
          <a:blip r:embed="rId3"/>
          <a:stretch>
            <a:fillRect/>
          </a:stretch>
        </p:blipFill>
        <p:spPr>
          <a:xfrm>
            <a:off x="3139800" y="3346842"/>
            <a:ext cx="2880000" cy="2160000"/>
          </a:xfrm>
          <a:prstGeom prst="rect">
            <a:avLst/>
          </a:prstGeom>
        </p:spPr>
      </p:pic>
      <p:pic>
        <p:nvPicPr>
          <p:cNvPr id="7" name="Picture 6">
            <a:extLst>
              <a:ext uri="{FF2B5EF4-FFF2-40B4-BE49-F238E27FC236}">
                <a16:creationId xmlns:a16="http://schemas.microsoft.com/office/drawing/2014/main" id="{EA7E9BEB-99F0-F6D6-B43A-0E5E65A21E1F}"/>
              </a:ext>
            </a:extLst>
          </p:cNvPr>
          <p:cNvPicPr>
            <a:picLocks/>
          </p:cNvPicPr>
          <p:nvPr/>
        </p:nvPicPr>
        <p:blipFill>
          <a:blip r:embed="rId4"/>
          <a:stretch>
            <a:fillRect/>
          </a:stretch>
        </p:blipFill>
        <p:spPr>
          <a:xfrm>
            <a:off x="6193240" y="3346842"/>
            <a:ext cx="2880000" cy="2160000"/>
          </a:xfrm>
          <a:prstGeom prst="rect">
            <a:avLst/>
          </a:prstGeom>
        </p:spPr>
      </p:pic>
      <p:pic>
        <p:nvPicPr>
          <p:cNvPr id="8" name="Picture 7">
            <a:extLst>
              <a:ext uri="{FF2B5EF4-FFF2-40B4-BE49-F238E27FC236}">
                <a16:creationId xmlns:a16="http://schemas.microsoft.com/office/drawing/2014/main" id="{C9B02F00-DDDB-C692-7198-EBA216F24797}"/>
              </a:ext>
            </a:extLst>
          </p:cNvPr>
          <p:cNvPicPr>
            <a:picLocks/>
          </p:cNvPicPr>
          <p:nvPr/>
        </p:nvPicPr>
        <p:blipFill>
          <a:blip r:embed="rId5"/>
          <a:stretch>
            <a:fillRect/>
          </a:stretch>
        </p:blipFill>
        <p:spPr>
          <a:xfrm>
            <a:off x="9246680" y="3346842"/>
            <a:ext cx="2880000" cy="2160000"/>
          </a:xfrm>
          <a:prstGeom prst="rect">
            <a:avLst/>
          </a:prstGeom>
        </p:spPr>
      </p:pic>
    </p:spTree>
    <p:extLst>
      <p:ext uri="{BB962C8B-B14F-4D97-AF65-F5344CB8AC3E}">
        <p14:creationId xmlns:p14="http://schemas.microsoft.com/office/powerpoint/2010/main" val="3502722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59657" y="2015732"/>
            <a:ext cx="11916229" cy="4037749"/>
          </a:xfrm>
        </p:spPr>
        <p:txBody>
          <a:bodyPr>
            <a:normAutofit fontScale="92500" lnSpcReduction="20000"/>
          </a:bodyPr>
          <a:lstStyle/>
          <a:p>
            <a:pPr algn="just"/>
            <a:r>
              <a:rPr lang="en-US" dirty="0"/>
              <a:t>To achieve said objectives, the project involves several key tasks which will be discussed in more in-depth in this slide deck.</a:t>
            </a:r>
          </a:p>
          <a:p>
            <a:pPr lvl="1" algn="just"/>
            <a:r>
              <a:rPr lang="en-US" b="1" dirty="0"/>
              <a:t>Data Analysis &amp; Feature Selection</a:t>
            </a:r>
            <a:r>
              <a:rPr lang="en-US" dirty="0"/>
              <a:t>: Analyzing the bank’s customer data to understand the behaviors, characteristics, and patterns that differentiate “NORMAL” from “AFFLUENT” customers. This involves selecting features (e.g., account balances, transaction volumes, product holdings) that might indicate a higher propensity for being “AFFLUENT”.</a:t>
            </a:r>
            <a:endParaRPr lang="en-US" b="1" dirty="0"/>
          </a:p>
          <a:p>
            <a:pPr lvl="1" algn="just"/>
            <a:r>
              <a:rPr lang="en-US" b="1" dirty="0"/>
              <a:t>Predictive Modelling</a:t>
            </a:r>
            <a:r>
              <a:rPr lang="en-US" dirty="0"/>
              <a:t>: Developing a machine learning model that can predict the likelihood a “NORMAL” segment customer being a “hidden AFFLUENT” customer based on their banking behaviors and characteristics.</a:t>
            </a:r>
          </a:p>
          <a:p>
            <a:pPr lvl="1" algn="just"/>
            <a:r>
              <a:rPr lang="en-US" b="1" dirty="0"/>
              <a:t>Segmentation Strategy</a:t>
            </a:r>
            <a:r>
              <a:rPr lang="en-US" dirty="0"/>
              <a:t>: Proposing a strategy for how the bank can approach these identified customers to upgrade their segment. This includes recommendation for personalized marketing, product offerings, and any incentives that could motivate customers to upgrade. </a:t>
            </a:r>
          </a:p>
          <a:p>
            <a:pPr lvl="1" algn="just"/>
            <a:r>
              <a:rPr lang="en-US" b="1" dirty="0"/>
              <a:t>Evaluation and Implementation</a:t>
            </a:r>
            <a:r>
              <a:rPr lang="en-US" dirty="0"/>
              <a:t>: Setting up metrics for evaluating the success of the model in accurately identifying AFFLUENT customers and the effectiveness of the upgrade strategy. Implementing the model and strategy in s away that allows for tracking and continuous improvement.</a:t>
            </a:r>
          </a:p>
        </p:txBody>
      </p:sp>
      <p:sp>
        <p:nvSpPr>
          <p:cNvPr id="4" name="TextBox 3">
            <a:extLst>
              <a:ext uri="{FF2B5EF4-FFF2-40B4-BE49-F238E27FC236}">
                <a16:creationId xmlns:a16="http://schemas.microsoft.com/office/drawing/2014/main" id="{74B4DEE2-6634-5753-351F-17452DCABF4A}"/>
              </a:ext>
            </a:extLst>
          </p:cNvPr>
          <p:cNvSpPr txBox="1"/>
          <p:nvPr/>
        </p:nvSpPr>
        <p:spPr>
          <a:xfrm>
            <a:off x="1451579" y="1391655"/>
            <a:ext cx="5520267" cy="369332"/>
          </a:xfrm>
          <a:prstGeom prst="rect">
            <a:avLst/>
          </a:prstGeom>
          <a:noFill/>
        </p:spPr>
        <p:txBody>
          <a:bodyPr wrap="square" rtlCol="0">
            <a:spAutoFit/>
          </a:bodyPr>
          <a:lstStyle/>
          <a:p>
            <a:r>
              <a:rPr lang="en-US" dirty="0"/>
              <a:t>Business Problem &amp; Objective – Cont’d</a:t>
            </a:r>
          </a:p>
        </p:txBody>
      </p:sp>
    </p:spTree>
    <p:extLst>
      <p:ext uri="{BB962C8B-B14F-4D97-AF65-F5344CB8AC3E}">
        <p14:creationId xmlns:p14="http://schemas.microsoft.com/office/powerpoint/2010/main" val="2782590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a:xfrm>
            <a:off x="1451579" y="804519"/>
            <a:ext cx="10063088" cy="1049235"/>
          </a:xfrm>
        </p:spPr>
        <p:txBody>
          <a:bodyPr/>
          <a:lstStyle/>
          <a:p>
            <a:r>
              <a:rPr lang="en-US" dirty="0"/>
              <a:t>5. Selection Strategy on </a:t>
            </a:r>
            <a:r>
              <a:rPr lang="en-US" dirty="0" err="1"/>
              <a:t>C_seg</a:t>
            </a:r>
            <a:r>
              <a:rPr lang="en-US" dirty="0"/>
              <a:t> Upgrade</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normAutofit/>
          </a:bodyPr>
          <a:lstStyle/>
          <a:p>
            <a:pPr algn="just"/>
            <a:r>
              <a:rPr lang="en-US" sz="2400" dirty="0"/>
              <a:t>From Model Training and Parameter Tuning section previously, we have 24 sets of customer list currently belonging NORMAL segment which have high potential to be upgraded to AFFLUENT segment. (P.S.: 24 sets come from 6 datasets and 4 models).</a:t>
            </a:r>
          </a:p>
          <a:p>
            <a:pPr algn="just"/>
            <a:endParaRPr lang="en-US" sz="2400" dirty="0"/>
          </a:p>
          <a:p>
            <a:pPr algn="just"/>
            <a:r>
              <a:rPr lang="en-US" sz="2400" dirty="0"/>
              <a:t>There are multiple strategies to select customer list for upgrade depending on business situations (see next slide).</a:t>
            </a:r>
          </a:p>
        </p:txBody>
      </p:sp>
      <p:sp>
        <p:nvSpPr>
          <p:cNvPr id="4" name="TextBox 3">
            <a:extLst>
              <a:ext uri="{FF2B5EF4-FFF2-40B4-BE49-F238E27FC236}">
                <a16:creationId xmlns:a16="http://schemas.microsoft.com/office/drawing/2014/main" id="{1695B4FF-775B-49F4-7733-FD458BE031EA}"/>
              </a:ext>
            </a:extLst>
          </p:cNvPr>
          <p:cNvSpPr txBox="1"/>
          <p:nvPr/>
        </p:nvSpPr>
        <p:spPr>
          <a:xfrm>
            <a:off x="1451579" y="1391655"/>
            <a:ext cx="10858954" cy="369332"/>
          </a:xfrm>
          <a:prstGeom prst="rect">
            <a:avLst/>
          </a:prstGeom>
          <a:noFill/>
        </p:spPr>
        <p:txBody>
          <a:bodyPr wrap="square" rtlCol="0">
            <a:spAutoFit/>
          </a:bodyPr>
          <a:lstStyle/>
          <a:p>
            <a:r>
              <a:rPr lang="en-US" dirty="0"/>
              <a:t>Brainstorming of Selection Strategy</a:t>
            </a:r>
          </a:p>
        </p:txBody>
      </p:sp>
    </p:spTree>
    <p:extLst>
      <p:ext uri="{BB962C8B-B14F-4D97-AF65-F5344CB8AC3E}">
        <p14:creationId xmlns:p14="http://schemas.microsoft.com/office/powerpoint/2010/main" val="1599501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a:xfrm>
            <a:off x="1451579" y="804519"/>
            <a:ext cx="10063088" cy="1049235"/>
          </a:xfrm>
        </p:spPr>
        <p:txBody>
          <a:bodyPr/>
          <a:lstStyle/>
          <a:p>
            <a:r>
              <a:rPr lang="en-US" dirty="0"/>
              <a:t>5. Selection Strategy on </a:t>
            </a:r>
            <a:r>
              <a:rPr lang="en-US" dirty="0" err="1"/>
              <a:t>C_seg</a:t>
            </a:r>
            <a:r>
              <a:rPr lang="en-US" dirty="0"/>
              <a:t> Upgrade</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95901" y="2015732"/>
            <a:ext cx="11794816" cy="4385068"/>
          </a:xfrm>
        </p:spPr>
        <p:txBody>
          <a:bodyPr>
            <a:normAutofit fontScale="77500" lnSpcReduction="20000"/>
          </a:bodyPr>
          <a:lstStyle/>
          <a:p>
            <a:pPr marL="0" indent="0" algn="just">
              <a:buNone/>
            </a:pPr>
            <a:r>
              <a:rPr lang="en-US" sz="2400" b="1" u="sng" dirty="0"/>
              <a:t>Strategy A: Priority Based on Project Objective</a:t>
            </a:r>
          </a:p>
          <a:p>
            <a:pPr marL="457200" indent="-457200" algn="just">
              <a:buFont typeface="+mj-lt"/>
              <a:buAutoNum type="arabicPeriod"/>
            </a:pPr>
            <a:r>
              <a:rPr lang="en-US" sz="2400" dirty="0">
                <a:solidFill>
                  <a:srgbClr val="0070C0"/>
                </a:solidFill>
              </a:rPr>
              <a:t>If Precision is More Important</a:t>
            </a:r>
            <a:r>
              <a:rPr lang="en-US" sz="2400" dirty="0"/>
              <a:t>: If the primary objective is to ensure that the identified NORMAL customers with a high probability of being AFFLUENT" are indeed likely to be AFFLUENT (i.e. minimizing False Positives), we can select recommended customers offered by model with highest average F1 score across all test set splits.</a:t>
            </a:r>
          </a:p>
          <a:p>
            <a:pPr lvl="1" algn="just"/>
            <a:r>
              <a:rPr lang="en-US" sz="2200" dirty="0"/>
              <a:t>The F1 score balances precision and recall, making it suitable when both are important, but it leans towards models that maintain high precision.</a:t>
            </a:r>
          </a:p>
          <a:p>
            <a:pPr lvl="1" algn="just"/>
            <a:endParaRPr lang="en-US" sz="2200" dirty="0"/>
          </a:p>
          <a:p>
            <a:pPr marL="457200" indent="-457200" algn="just">
              <a:buFont typeface="+mj-lt"/>
              <a:buAutoNum type="arabicPeriod"/>
            </a:pPr>
            <a:r>
              <a:rPr lang="en-US" sz="2400" dirty="0">
                <a:solidFill>
                  <a:srgbClr val="0070C0"/>
                </a:solidFill>
              </a:rPr>
              <a:t>If Overall Model Performance is Key</a:t>
            </a:r>
            <a:r>
              <a:rPr lang="en-US" sz="2400" dirty="0"/>
              <a:t>: If you're looking for a model that balances the trade-off between true positive rate and false positive rate over various thresholds, we should consider the recommended customers offered by model with highest average ROC AUC score across all test set splits.</a:t>
            </a:r>
          </a:p>
          <a:p>
            <a:pPr lvl="1" algn="just"/>
            <a:r>
              <a:rPr lang="en-US" sz="2200" dirty="0"/>
              <a:t>A higher ROC AUC score indicates a model's ability to distinguish between the two classes across all thresholds.</a:t>
            </a:r>
          </a:p>
        </p:txBody>
      </p:sp>
      <p:sp>
        <p:nvSpPr>
          <p:cNvPr id="4" name="TextBox 3">
            <a:extLst>
              <a:ext uri="{FF2B5EF4-FFF2-40B4-BE49-F238E27FC236}">
                <a16:creationId xmlns:a16="http://schemas.microsoft.com/office/drawing/2014/main" id="{1695B4FF-775B-49F4-7733-FD458BE031EA}"/>
              </a:ext>
            </a:extLst>
          </p:cNvPr>
          <p:cNvSpPr txBox="1"/>
          <p:nvPr/>
        </p:nvSpPr>
        <p:spPr>
          <a:xfrm>
            <a:off x="1451579" y="1391655"/>
            <a:ext cx="10858954" cy="369332"/>
          </a:xfrm>
          <a:prstGeom prst="rect">
            <a:avLst/>
          </a:prstGeom>
          <a:noFill/>
        </p:spPr>
        <p:txBody>
          <a:bodyPr wrap="square" rtlCol="0">
            <a:spAutoFit/>
          </a:bodyPr>
          <a:lstStyle/>
          <a:p>
            <a:r>
              <a:rPr lang="en-US" dirty="0"/>
              <a:t>Brainstorming of Selection Strategy – Cont’d</a:t>
            </a:r>
          </a:p>
        </p:txBody>
      </p:sp>
    </p:spTree>
    <p:extLst>
      <p:ext uri="{BB962C8B-B14F-4D97-AF65-F5344CB8AC3E}">
        <p14:creationId xmlns:p14="http://schemas.microsoft.com/office/powerpoint/2010/main" val="156245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a:xfrm>
            <a:off x="1451579" y="804519"/>
            <a:ext cx="10063088" cy="1049235"/>
          </a:xfrm>
        </p:spPr>
        <p:txBody>
          <a:bodyPr/>
          <a:lstStyle/>
          <a:p>
            <a:r>
              <a:rPr lang="en-US" dirty="0"/>
              <a:t>5. Selection Strategy on </a:t>
            </a:r>
            <a:r>
              <a:rPr lang="en-US" dirty="0" err="1"/>
              <a:t>C_seg</a:t>
            </a:r>
            <a:r>
              <a:rPr lang="en-US" dirty="0"/>
              <a:t> Upgrade</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95901" y="2015732"/>
            <a:ext cx="11794816" cy="4229793"/>
          </a:xfrm>
        </p:spPr>
        <p:txBody>
          <a:bodyPr>
            <a:normAutofit fontScale="77500" lnSpcReduction="20000"/>
          </a:bodyPr>
          <a:lstStyle/>
          <a:p>
            <a:pPr marL="0" indent="0" algn="just">
              <a:buNone/>
            </a:pPr>
            <a:r>
              <a:rPr lang="en-US" sz="2400" b="1" u="sng" dirty="0"/>
              <a:t>Strategy B: Composite Evaluation Metrics</a:t>
            </a:r>
          </a:p>
          <a:p>
            <a:pPr marL="457200" indent="-457200" algn="just">
              <a:buFont typeface="+mj-lt"/>
              <a:buAutoNum type="arabicPeriod"/>
            </a:pPr>
            <a:r>
              <a:rPr lang="en-US" sz="2400" dirty="0">
                <a:solidFill>
                  <a:srgbClr val="0070C0"/>
                </a:solidFill>
              </a:rPr>
              <a:t>Weighted Decision: </a:t>
            </a:r>
            <a:r>
              <a:rPr lang="en-US" sz="2400" dirty="0"/>
              <a:t>We can create a weighted metric that combines both the average F1 score and the average ROC AUC score according to their importance to your project. For instance, if both metrics are equally important, you could rank models based on the sum of average of their normalized scores and select the model with the highest composite score. </a:t>
            </a:r>
          </a:p>
          <a:p>
            <a:pPr marL="457200" indent="-457200" algn="just">
              <a:buFont typeface="+mj-lt"/>
              <a:buAutoNum type="arabicPeriod"/>
            </a:pPr>
            <a:endParaRPr lang="en-US" sz="2400" dirty="0"/>
          </a:p>
          <a:p>
            <a:pPr marL="0" indent="0" algn="just">
              <a:buNone/>
            </a:pPr>
            <a:r>
              <a:rPr lang="en-US" sz="2400" b="1" dirty="0">
                <a:solidFill>
                  <a:srgbClr val="FF0000"/>
                </a:solidFill>
              </a:rPr>
              <a:t>An important note for business decision makers:</a:t>
            </a:r>
          </a:p>
          <a:p>
            <a:pPr algn="just"/>
            <a:r>
              <a:rPr lang="en-US" sz="2400" u="sng" dirty="0"/>
              <a:t>Consider the Business Impact</a:t>
            </a:r>
            <a:r>
              <a:rPr lang="en-US" sz="2400" dirty="0"/>
              <a:t>: The choice between models might come down to the business context. </a:t>
            </a:r>
          </a:p>
          <a:p>
            <a:pPr lvl="1" algn="just"/>
            <a:r>
              <a:rPr lang="en-US" sz="2200" dirty="0"/>
              <a:t>For example, if targeting AFFLUENT customers incorrectly is much more costly than missing out on some, we might prioritize precision (and thus F1 score).</a:t>
            </a:r>
          </a:p>
          <a:p>
            <a:pPr lvl="1" algn="just"/>
            <a:r>
              <a:rPr lang="en-US" sz="2200" dirty="0"/>
              <a:t>Conversely, if reaching as many potential AFFLUENT customers as possible is more critical, even at the risk of some false positives, the ROC AUC might be more relevant.</a:t>
            </a:r>
          </a:p>
        </p:txBody>
      </p:sp>
      <p:sp>
        <p:nvSpPr>
          <p:cNvPr id="4" name="TextBox 3">
            <a:extLst>
              <a:ext uri="{FF2B5EF4-FFF2-40B4-BE49-F238E27FC236}">
                <a16:creationId xmlns:a16="http://schemas.microsoft.com/office/drawing/2014/main" id="{1695B4FF-775B-49F4-7733-FD458BE031EA}"/>
              </a:ext>
            </a:extLst>
          </p:cNvPr>
          <p:cNvSpPr txBox="1"/>
          <p:nvPr/>
        </p:nvSpPr>
        <p:spPr>
          <a:xfrm>
            <a:off x="1451579" y="1391655"/>
            <a:ext cx="10858954" cy="369332"/>
          </a:xfrm>
          <a:prstGeom prst="rect">
            <a:avLst/>
          </a:prstGeom>
          <a:noFill/>
        </p:spPr>
        <p:txBody>
          <a:bodyPr wrap="square" rtlCol="0">
            <a:spAutoFit/>
          </a:bodyPr>
          <a:lstStyle/>
          <a:p>
            <a:r>
              <a:rPr lang="en-US" dirty="0"/>
              <a:t>Brainstorming of Selection Strategy – Cont’d</a:t>
            </a:r>
          </a:p>
        </p:txBody>
      </p:sp>
    </p:spTree>
    <p:extLst>
      <p:ext uri="{BB962C8B-B14F-4D97-AF65-F5344CB8AC3E}">
        <p14:creationId xmlns:p14="http://schemas.microsoft.com/office/powerpoint/2010/main" val="3698150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a:xfrm>
            <a:off x="1451579" y="804519"/>
            <a:ext cx="10063088" cy="1049235"/>
          </a:xfrm>
        </p:spPr>
        <p:txBody>
          <a:bodyPr/>
          <a:lstStyle/>
          <a:p>
            <a:r>
              <a:rPr lang="en-US" dirty="0"/>
              <a:t>5. Selection Strategy on </a:t>
            </a:r>
            <a:r>
              <a:rPr lang="en-US" dirty="0" err="1"/>
              <a:t>C_seg</a:t>
            </a:r>
            <a:r>
              <a:rPr lang="en-US" dirty="0"/>
              <a:t> Upgrade</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p:txBody>
          <a:bodyPr/>
          <a:lstStyle/>
          <a:p>
            <a:pPr algn="just"/>
            <a:r>
              <a:rPr lang="en-US" dirty="0"/>
              <a:t>Construct a list of evaluation metrics of interest, that is, average F1 score of all test set splits for </a:t>
            </a:r>
            <a:r>
              <a:rPr lang="en-US" b="1" dirty="0">
                <a:solidFill>
                  <a:srgbClr val="0070C0"/>
                </a:solidFill>
              </a:rPr>
              <a:t>Strategy A1,</a:t>
            </a:r>
            <a:r>
              <a:rPr lang="en-US" dirty="0"/>
              <a:t> average ROC AUC score of all test set splits for </a:t>
            </a:r>
            <a:r>
              <a:rPr lang="en-US" b="1" dirty="0">
                <a:solidFill>
                  <a:srgbClr val="0070C0"/>
                </a:solidFill>
              </a:rPr>
              <a:t>Strategy A2</a:t>
            </a:r>
            <a:r>
              <a:rPr lang="en-US" dirty="0"/>
              <a:t>, and weighted average with 1:1 ratio between average F1 score and ROC AUC score of all test set splits for </a:t>
            </a:r>
            <a:r>
              <a:rPr lang="en-US" b="1" dirty="0">
                <a:solidFill>
                  <a:srgbClr val="0070C0"/>
                </a:solidFill>
              </a:rPr>
              <a:t>Strategy B</a:t>
            </a:r>
            <a:r>
              <a:rPr lang="en-US" dirty="0"/>
              <a:t>.</a:t>
            </a:r>
          </a:p>
          <a:p>
            <a:pPr algn="just"/>
            <a:endParaRPr lang="en-US" dirty="0"/>
          </a:p>
          <a:p>
            <a:pPr algn="just"/>
            <a:r>
              <a:rPr lang="en-US" dirty="0"/>
              <a:t>Then, select the customer list for upgrade to AFFLUENT segment from those consolidated results showcasing highest evaluation metrics of interest as discussed in bullet point above.</a:t>
            </a:r>
          </a:p>
        </p:txBody>
      </p:sp>
      <p:sp>
        <p:nvSpPr>
          <p:cNvPr id="4" name="TextBox 3">
            <a:extLst>
              <a:ext uri="{FF2B5EF4-FFF2-40B4-BE49-F238E27FC236}">
                <a16:creationId xmlns:a16="http://schemas.microsoft.com/office/drawing/2014/main" id="{1695B4FF-775B-49F4-7733-FD458BE031EA}"/>
              </a:ext>
            </a:extLst>
          </p:cNvPr>
          <p:cNvSpPr txBox="1"/>
          <p:nvPr/>
        </p:nvSpPr>
        <p:spPr>
          <a:xfrm>
            <a:off x="1451579" y="1391655"/>
            <a:ext cx="10858954" cy="369332"/>
          </a:xfrm>
          <a:prstGeom prst="rect">
            <a:avLst/>
          </a:prstGeom>
          <a:noFill/>
        </p:spPr>
        <p:txBody>
          <a:bodyPr wrap="square" rtlCol="0">
            <a:spAutoFit/>
          </a:bodyPr>
          <a:lstStyle/>
          <a:p>
            <a:r>
              <a:rPr lang="en-US" dirty="0"/>
              <a:t>Algorithm for Selection Strategy</a:t>
            </a:r>
          </a:p>
        </p:txBody>
      </p:sp>
    </p:spTree>
    <p:extLst>
      <p:ext uri="{BB962C8B-B14F-4D97-AF65-F5344CB8AC3E}">
        <p14:creationId xmlns:p14="http://schemas.microsoft.com/office/powerpoint/2010/main" val="2385330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hlinkClick r:id="rId2"/>
            <a:extLst>
              <a:ext uri="{FF2B5EF4-FFF2-40B4-BE49-F238E27FC236}">
                <a16:creationId xmlns:a16="http://schemas.microsoft.com/office/drawing/2014/main" id="{3ED5B241-C17A-2146-F475-12107109C03C}"/>
              </a:ext>
            </a:extLst>
          </p:cNvPr>
          <p:cNvSpPr txBox="1"/>
          <p:nvPr/>
        </p:nvSpPr>
        <p:spPr>
          <a:xfrm>
            <a:off x="4325000" y="5202989"/>
            <a:ext cx="3282173" cy="984885"/>
          </a:xfrm>
          <a:prstGeom prst="rect">
            <a:avLst/>
          </a:prstGeom>
          <a:noFill/>
        </p:spPr>
        <p:txBody>
          <a:bodyPr wrap="square" rtlCol="0">
            <a:spAutoFit/>
          </a:bodyPr>
          <a:lstStyle/>
          <a:p>
            <a:pPr algn="ctr"/>
            <a:r>
              <a:rPr lang="en-US" sz="2000" dirty="0">
                <a:solidFill>
                  <a:srgbClr val="00B050"/>
                </a:solidFill>
              </a:rPr>
              <a:t>Recommended Customer List for Upgrade</a:t>
            </a:r>
          </a:p>
          <a:p>
            <a:pPr algn="ctr"/>
            <a:r>
              <a:rPr lang="en-US" sz="1600" dirty="0"/>
              <a:t>(Double click icon on the right)</a:t>
            </a:r>
          </a:p>
        </p:txBody>
      </p:sp>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a:xfrm>
            <a:off x="1451579" y="804519"/>
            <a:ext cx="10063088" cy="1049235"/>
          </a:xfrm>
        </p:spPr>
        <p:txBody>
          <a:bodyPr/>
          <a:lstStyle/>
          <a:p>
            <a:r>
              <a:rPr lang="en-US" dirty="0"/>
              <a:t>5. Selection Strategy on </a:t>
            </a:r>
            <a:r>
              <a:rPr lang="en-US" dirty="0" err="1"/>
              <a:t>C_seg</a:t>
            </a:r>
            <a:r>
              <a:rPr lang="en-US" dirty="0"/>
              <a:t> Upgrade</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95901" y="2015732"/>
            <a:ext cx="2880000" cy="4195287"/>
          </a:xfrm>
        </p:spPr>
        <p:txBody>
          <a:bodyPr>
            <a:normAutofit lnSpcReduction="10000"/>
          </a:bodyPr>
          <a:lstStyle/>
          <a:p>
            <a:pPr algn="just"/>
            <a:r>
              <a:rPr lang="en-US" dirty="0"/>
              <a:t>Based on all 3 strategies discussed in previous slides, they all conclude DATA_SMOTE and </a:t>
            </a:r>
            <a:r>
              <a:rPr lang="en-US" dirty="0" err="1"/>
              <a:t>XGBoostClassifier</a:t>
            </a:r>
            <a:r>
              <a:rPr lang="en-US" dirty="0"/>
              <a:t> as the best dataset and model combination with highest average F1 score and highest average ROC AUC across all test set splits.</a:t>
            </a:r>
          </a:p>
        </p:txBody>
      </p:sp>
      <p:sp>
        <p:nvSpPr>
          <p:cNvPr id="4" name="TextBox 3">
            <a:extLst>
              <a:ext uri="{FF2B5EF4-FFF2-40B4-BE49-F238E27FC236}">
                <a16:creationId xmlns:a16="http://schemas.microsoft.com/office/drawing/2014/main" id="{1695B4FF-775B-49F4-7733-FD458BE031EA}"/>
              </a:ext>
            </a:extLst>
          </p:cNvPr>
          <p:cNvSpPr txBox="1"/>
          <p:nvPr/>
        </p:nvSpPr>
        <p:spPr>
          <a:xfrm>
            <a:off x="1451579" y="1391655"/>
            <a:ext cx="10858954" cy="369332"/>
          </a:xfrm>
          <a:prstGeom prst="rect">
            <a:avLst/>
          </a:prstGeom>
          <a:noFill/>
        </p:spPr>
        <p:txBody>
          <a:bodyPr wrap="square" rtlCol="0">
            <a:spAutoFit/>
          </a:bodyPr>
          <a:lstStyle/>
          <a:p>
            <a:r>
              <a:rPr lang="en-US" dirty="0"/>
              <a:t>Finalized Result of Customer List Selection Strategies</a:t>
            </a:r>
          </a:p>
        </p:txBody>
      </p:sp>
      <p:pic>
        <p:nvPicPr>
          <p:cNvPr id="5" name="Picture 4">
            <a:extLst>
              <a:ext uri="{FF2B5EF4-FFF2-40B4-BE49-F238E27FC236}">
                <a16:creationId xmlns:a16="http://schemas.microsoft.com/office/drawing/2014/main" id="{B151E4A4-9C2E-5EF9-7F90-2909A12CE52D}"/>
              </a:ext>
            </a:extLst>
          </p:cNvPr>
          <p:cNvPicPr>
            <a:picLocks noChangeAspect="1"/>
          </p:cNvPicPr>
          <p:nvPr/>
        </p:nvPicPr>
        <p:blipFill>
          <a:blip r:embed="rId3"/>
          <a:stretch>
            <a:fillRect/>
          </a:stretch>
        </p:blipFill>
        <p:spPr>
          <a:xfrm>
            <a:off x="3162166" y="1913935"/>
            <a:ext cx="2880000" cy="3116778"/>
          </a:xfrm>
          <a:prstGeom prst="rect">
            <a:avLst/>
          </a:prstGeom>
        </p:spPr>
      </p:pic>
      <p:pic>
        <p:nvPicPr>
          <p:cNvPr id="6" name="Picture 5">
            <a:extLst>
              <a:ext uri="{FF2B5EF4-FFF2-40B4-BE49-F238E27FC236}">
                <a16:creationId xmlns:a16="http://schemas.microsoft.com/office/drawing/2014/main" id="{EC05329D-83D2-9874-ECF0-8923020F6AF1}"/>
              </a:ext>
            </a:extLst>
          </p:cNvPr>
          <p:cNvPicPr>
            <a:picLocks noChangeAspect="1"/>
          </p:cNvPicPr>
          <p:nvPr/>
        </p:nvPicPr>
        <p:blipFill>
          <a:blip r:embed="rId4"/>
          <a:stretch>
            <a:fillRect/>
          </a:stretch>
        </p:blipFill>
        <p:spPr>
          <a:xfrm>
            <a:off x="6182265" y="1913935"/>
            <a:ext cx="2880000" cy="3116778"/>
          </a:xfrm>
          <a:prstGeom prst="rect">
            <a:avLst/>
          </a:prstGeom>
        </p:spPr>
      </p:pic>
      <p:pic>
        <p:nvPicPr>
          <p:cNvPr id="7" name="Picture 6">
            <a:extLst>
              <a:ext uri="{FF2B5EF4-FFF2-40B4-BE49-F238E27FC236}">
                <a16:creationId xmlns:a16="http://schemas.microsoft.com/office/drawing/2014/main" id="{D1338999-1782-6B31-E49D-9DD6E282EB58}"/>
              </a:ext>
            </a:extLst>
          </p:cNvPr>
          <p:cNvPicPr>
            <a:picLocks noChangeAspect="1"/>
          </p:cNvPicPr>
          <p:nvPr/>
        </p:nvPicPr>
        <p:blipFill>
          <a:blip r:embed="rId5"/>
          <a:stretch>
            <a:fillRect/>
          </a:stretch>
        </p:blipFill>
        <p:spPr>
          <a:xfrm>
            <a:off x="9216315" y="1933263"/>
            <a:ext cx="2880000" cy="3097450"/>
          </a:xfrm>
          <a:prstGeom prst="rect">
            <a:avLst/>
          </a:prstGeom>
        </p:spPr>
      </p:pic>
      <p:graphicFrame>
        <p:nvGraphicFramePr>
          <p:cNvPr id="11" name="Object 10">
            <a:extLst>
              <a:ext uri="{FF2B5EF4-FFF2-40B4-BE49-F238E27FC236}">
                <a16:creationId xmlns:a16="http://schemas.microsoft.com/office/drawing/2014/main" id="{7D4BBD1B-3F69-4A13-5748-950074945798}"/>
              </a:ext>
            </a:extLst>
          </p:cNvPr>
          <p:cNvGraphicFramePr>
            <a:graphicFrameLocks noChangeAspect="1"/>
          </p:cNvGraphicFramePr>
          <p:nvPr>
            <p:extLst>
              <p:ext uri="{D42A27DB-BD31-4B8C-83A1-F6EECF244321}">
                <p14:modId xmlns:p14="http://schemas.microsoft.com/office/powerpoint/2010/main" val="378213041"/>
              </p:ext>
            </p:extLst>
          </p:nvPr>
        </p:nvGraphicFramePr>
        <p:xfrm>
          <a:off x="8153560" y="5040037"/>
          <a:ext cx="1817409" cy="1147837"/>
        </p:xfrm>
        <a:graphic>
          <a:graphicData uri="http://schemas.openxmlformats.org/presentationml/2006/ole">
            <mc:AlternateContent xmlns:mc="http://schemas.openxmlformats.org/markup-compatibility/2006">
              <mc:Choice xmlns:v="urn:schemas-microsoft-com:vml" Requires="v">
                <p:oleObj name="Worksheet" showAsIcon="1" r:id="rId6" imgW="965200" imgH="609600" progId="Excel.Sheet.12">
                  <p:embed/>
                </p:oleObj>
              </mc:Choice>
              <mc:Fallback>
                <p:oleObj name="Worksheet" showAsIcon="1" r:id="rId6" imgW="965200" imgH="609600" progId="Excel.Sheet.12">
                  <p:embed/>
                  <p:pic>
                    <p:nvPicPr>
                      <p:cNvPr id="0" name=""/>
                      <p:cNvPicPr/>
                      <p:nvPr/>
                    </p:nvPicPr>
                    <p:blipFill>
                      <a:blip r:embed="rId7"/>
                      <a:stretch>
                        <a:fillRect/>
                      </a:stretch>
                    </p:blipFill>
                    <p:spPr>
                      <a:xfrm>
                        <a:off x="8153560" y="5040037"/>
                        <a:ext cx="1817409" cy="1147837"/>
                      </a:xfrm>
                      <a:prstGeom prst="rect">
                        <a:avLst/>
                      </a:prstGeom>
                    </p:spPr>
                  </p:pic>
                </p:oleObj>
              </mc:Fallback>
            </mc:AlternateContent>
          </a:graphicData>
        </a:graphic>
      </p:graphicFrame>
      <p:sp>
        <p:nvSpPr>
          <p:cNvPr id="12" name="Right Arrow 11">
            <a:extLst>
              <a:ext uri="{FF2B5EF4-FFF2-40B4-BE49-F238E27FC236}">
                <a16:creationId xmlns:a16="http://schemas.microsoft.com/office/drawing/2014/main" id="{9702A209-E933-72B1-50D0-0EE38A0E044D}"/>
              </a:ext>
            </a:extLst>
          </p:cNvPr>
          <p:cNvSpPr/>
          <p:nvPr/>
        </p:nvSpPr>
        <p:spPr>
          <a:xfrm>
            <a:off x="7607173" y="5362414"/>
            <a:ext cx="433953" cy="5484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1427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a:xfrm>
            <a:off x="1451579" y="804519"/>
            <a:ext cx="10063088" cy="1049235"/>
          </a:xfrm>
        </p:spPr>
        <p:txBody>
          <a:bodyPr/>
          <a:lstStyle/>
          <a:p>
            <a:r>
              <a:rPr lang="en-US" dirty="0"/>
              <a:t>5. Selection Strategy on </a:t>
            </a:r>
            <a:r>
              <a:rPr lang="en-US" dirty="0" err="1"/>
              <a:t>C_seg</a:t>
            </a:r>
            <a:r>
              <a:rPr lang="en-US" dirty="0"/>
              <a:t> Upgrade</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9" y="2015732"/>
            <a:ext cx="9603275" cy="4214587"/>
          </a:xfrm>
        </p:spPr>
        <p:txBody>
          <a:bodyPr>
            <a:normAutofit fontScale="92500" lnSpcReduction="10000"/>
          </a:bodyPr>
          <a:lstStyle/>
          <a:p>
            <a:pPr algn="just"/>
            <a:r>
              <a:rPr lang="en-US" sz="2400" dirty="0"/>
              <a:t>Output of strategy from previous slide does not include any of duplicated rows as mentioned in slide 08 previously. Therefore, the integrity of look-up function is robust.</a:t>
            </a:r>
          </a:p>
          <a:p>
            <a:pPr algn="just"/>
            <a:r>
              <a:rPr lang="en-US" sz="2400" dirty="0"/>
              <a:t>Just for sanity check, let’s see if the strategy output makes sense. To do this, let’s select any one suggested customer for upgrade to AFFLUENT segment. </a:t>
            </a:r>
          </a:p>
          <a:p>
            <a:pPr algn="just"/>
            <a:r>
              <a:rPr lang="en-US" sz="2400" dirty="0"/>
              <a:t>We can see from the printing in next slide that customer with `C_ID`=94677, `C_AGE`=59, and `PC`=73908 has the potential to be an AFFLUENT customer due to his/her `Asset value` that far exceeds the average `Asset value` of NORMAL customers, and even exceeding average `Asset value` of AFFLUENT customers.</a:t>
            </a:r>
          </a:p>
        </p:txBody>
      </p:sp>
      <p:sp>
        <p:nvSpPr>
          <p:cNvPr id="4" name="TextBox 3">
            <a:extLst>
              <a:ext uri="{FF2B5EF4-FFF2-40B4-BE49-F238E27FC236}">
                <a16:creationId xmlns:a16="http://schemas.microsoft.com/office/drawing/2014/main" id="{1695B4FF-775B-49F4-7733-FD458BE031EA}"/>
              </a:ext>
            </a:extLst>
          </p:cNvPr>
          <p:cNvSpPr txBox="1"/>
          <p:nvPr/>
        </p:nvSpPr>
        <p:spPr>
          <a:xfrm>
            <a:off x="1451579" y="1391655"/>
            <a:ext cx="10858954" cy="369332"/>
          </a:xfrm>
          <a:prstGeom prst="rect">
            <a:avLst/>
          </a:prstGeom>
          <a:noFill/>
        </p:spPr>
        <p:txBody>
          <a:bodyPr wrap="square" rtlCol="0">
            <a:spAutoFit/>
          </a:bodyPr>
          <a:lstStyle/>
          <a:p>
            <a:r>
              <a:rPr lang="en-US" dirty="0"/>
              <a:t>Sanity Check on Recommended Customers for </a:t>
            </a:r>
            <a:r>
              <a:rPr lang="en-US" dirty="0" err="1"/>
              <a:t>C_seg</a:t>
            </a:r>
            <a:r>
              <a:rPr lang="en-US" dirty="0"/>
              <a:t> Upgrade</a:t>
            </a:r>
          </a:p>
        </p:txBody>
      </p:sp>
    </p:spTree>
    <p:extLst>
      <p:ext uri="{BB962C8B-B14F-4D97-AF65-F5344CB8AC3E}">
        <p14:creationId xmlns:p14="http://schemas.microsoft.com/office/powerpoint/2010/main" val="2991986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a:xfrm>
            <a:off x="1451579" y="804519"/>
            <a:ext cx="10063088" cy="1049235"/>
          </a:xfrm>
        </p:spPr>
        <p:txBody>
          <a:bodyPr/>
          <a:lstStyle/>
          <a:p>
            <a:r>
              <a:rPr lang="en-US" dirty="0"/>
              <a:t>5. Selection Strategy on </a:t>
            </a:r>
            <a:r>
              <a:rPr lang="en-US" dirty="0" err="1"/>
              <a:t>C_seg</a:t>
            </a:r>
            <a:r>
              <a:rPr lang="en-US" dirty="0"/>
              <a:t> Upgrade</a:t>
            </a:r>
          </a:p>
        </p:txBody>
      </p:sp>
      <p:sp>
        <p:nvSpPr>
          <p:cNvPr id="6" name="Content Placeholder 5">
            <a:extLst>
              <a:ext uri="{FF2B5EF4-FFF2-40B4-BE49-F238E27FC236}">
                <a16:creationId xmlns:a16="http://schemas.microsoft.com/office/drawing/2014/main" id="{69D3B472-9552-CBB9-6524-2C63AF2E68C0}"/>
              </a:ext>
            </a:extLst>
          </p:cNvPr>
          <p:cNvSpPr>
            <a:spLocks noGrp="1"/>
          </p:cNvSpPr>
          <p:nvPr>
            <p:ph idx="1"/>
          </p:nvPr>
        </p:nvSpPr>
        <p:spPr/>
        <p:txBody>
          <a:bodyPr/>
          <a:lstStyle/>
          <a:p>
            <a:r>
              <a:rPr lang="en-US" b="1" dirty="0">
                <a:solidFill>
                  <a:srgbClr val="00B050"/>
                </a:solidFill>
              </a:rPr>
              <a:t>Conclusion: This customer has the potential to be an </a:t>
            </a:r>
            <a:r>
              <a:rPr lang="en-US" b="1" dirty="0"/>
              <a:t>AFFLUENT</a:t>
            </a:r>
            <a:r>
              <a:rPr lang="en-US" b="1" dirty="0">
                <a:solidFill>
                  <a:srgbClr val="00B050"/>
                </a:solidFill>
              </a:rPr>
              <a:t> customer.</a:t>
            </a:r>
          </a:p>
        </p:txBody>
      </p:sp>
      <p:sp>
        <p:nvSpPr>
          <p:cNvPr id="4" name="TextBox 3">
            <a:extLst>
              <a:ext uri="{FF2B5EF4-FFF2-40B4-BE49-F238E27FC236}">
                <a16:creationId xmlns:a16="http://schemas.microsoft.com/office/drawing/2014/main" id="{1695B4FF-775B-49F4-7733-FD458BE031EA}"/>
              </a:ext>
            </a:extLst>
          </p:cNvPr>
          <p:cNvSpPr txBox="1"/>
          <p:nvPr/>
        </p:nvSpPr>
        <p:spPr>
          <a:xfrm>
            <a:off x="1451579" y="1391655"/>
            <a:ext cx="10858954" cy="369332"/>
          </a:xfrm>
          <a:prstGeom prst="rect">
            <a:avLst/>
          </a:prstGeom>
          <a:noFill/>
        </p:spPr>
        <p:txBody>
          <a:bodyPr wrap="square" rtlCol="0">
            <a:spAutoFit/>
          </a:bodyPr>
          <a:lstStyle/>
          <a:p>
            <a:r>
              <a:rPr lang="en-US" dirty="0"/>
              <a:t>Sanity Check on Recommended Customers for </a:t>
            </a:r>
            <a:r>
              <a:rPr lang="en-US" dirty="0" err="1"/>
              <a:t>C_seg</a:t>
            </a:r>
            <a:r>
              <a:rPr lang="en-US" dirty="0"/>
              <a:t> Upgrade – Cont’d</a:t>
            </a:r>
          </a:p>
        </p:txBody>
      </p:sp>
      <p:pic>
        <p:nvPicPr>
          <p:cNvPr id="7" name="Picture 6">
            <a:extLst>
              <a:ext uri="{FF2B5EF4-FFF2-40B4-BE49-F238E27FC236}">
                <a16:creationId xmlns:a16="http://schemas.microsoft.com/office/drawing/2014/main" id="{67905548-EB23-5AC9-096E-F08891A9E3F2}"/>
              </a:ext>
            </a:extLst>
          </p:cNvPr>
          <p:cNvPicPr>
            <a:picLocks noChangeAspect="1"/>
          </p:cNvPicPr>
          <p:nvPr/>
        </p:nvPicPr>
        <p:blipFill>
          <a:blip r:embed="rId2"/>
          <a:stretch>
            <a:fillRect/>
          </a:stretch>
        </p:blipFill>
        <p:spPr>
          <a:xfrm>
            <a:off x="2209800" y="2440890"/>
            <a:ext cx="7772400" cy="3515516"/>
          </a:xfrm>
          <a:prstGeom prst="rect">
            <a:avLst/>
          </a:prstGeom>
        </p:spPr>
      </p:pic>
    </p:spTree>
    <p:extLst>
      <p:ext uri="{BB962C8B-B14F-4D97-AF65-F5344CB8AC3E}">
        <p14:creationId xmlns:p14="http://schemas.microsoft.com/office/powerpoint/2010/main" val="1942583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a:xfrm>
            <a:off x="1451579" y="804519"/>
            <a:ext cx="10740421" cy="1049235"/>
          </a:xfrm>
        </p:spPr>
        <p:txBody>
          <a:bodyPr/>
          <a:lstStyle/>
          <a:p>
            <a:r>
              <a:rPr lang="en-US" dirty="0"/>
              <a:t>6. Summary Analysis &amp; Business Recommendations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314434" y="2015734"/>
            <a:ext cx="11479776" cy="866952"/>
          </a:xfrm>
        </p:spPr>
        <p:txBody>
          <a:bodyPr>
            <a:normAutofit fontScale="55000" lnSpcReduction="20000"/>
          </a:bodyPr>
          <a:lstStyle/>
          <a:p>
            <a:pPr algn="just"/>
            <a:r>
              <a:rPr lang="en-US" dirty="0"/>
              <a:t>The project culminates in the identification of a list of customers recommended for upgrading to the AFFLUENT customer segment. Our analysis suggests prioritizing precision to minimize false positives in the upgrade process (i.e. </a:t>
            </a:r>
            <a:r>
              <a:rPr lang="en-US" b="1" dirty="0">
                <a:solidFill>
                  <a:srgbClr val="0070C0"/>
                </a:solidFill>
              </a:rPr>
              <a:t>Strategy A1</a:t>
            </a:r>
            <a:r>
              <a:rPr lang="en-US" dirty="0"/>
              <a:t>), thus emphasizing the importance of targeting the right customers for upselling and cross-selling premium banking products. There are 78 customers recommended whose list can be uniquely identified with candidate keys as shown below.</a:t>
            </a:r>
          </a:p>
        </p:txBody>
      </p:sp>
      <p:pic>
        <p:nvPicPr>
          <p:cNvPr id="5" name="Picture 4">
            <a:extLst>
              <a:ext uri="{FF2B5EF4-FFF2-40B4-BE49-F238E27FC236}">
                <a16:creationId xmlns:a16="http://schemas.microsoft.com/office/drawing/2014/main" id="{3141CD16-5E34-FA01-7AA8-56845E616F9B}"/>
              </a:ext>
            </a:extLst>
          </p:cNvPr>
          <p:cNvPicPr>
            <a:picLocks noChangeAspect="1"/>
          </p:cNvPicPr>
          <p:nvPr/>
        </p:nvPicPr>
        <p:blipFill>
          <a:blip r:embed="rId2"/>
          <a:stretch>
            <a:fillRect/>
          </a:stretch>
        </p:blipFill>
        <p:spPr>
          <a:xfrm>
            <a:off x="306641" y="2594034"/>
            <a:ext cx="2880000" cy="4206943"/>
          </a:xfrm>
          <a:prstGeom prst="rect">
            <a:avLst/>
          </a:prstGeom>
        </p:spPr>
      </p:pic>
      <p:grpSp>
        <p:nvGrpSpPr>
          <p:cNvPr id="12" name="Group 11">
            <a:extLst>
              <a:ext uri="{FF2B5EF4-FFF2-40B4-BE49-F238E27FC236}">
                <a16:creationId xmlns:a16="http://schemas.microsoft.com/office/drawing/2014/main" id="{CA100B8E-F509-A6F8-D3FA-A5291AAA17BA}"/>
              </a:ext>
            </a:extLst>
          </p:cNvPr>
          <p:cNvGrpSpPr/>
          <p:nvPr/>
        </p:nvGrpSpPr>
        <p:grpSpPr>
          <a:xfrm>
            <a:off x="3234158" y="2597506"/>
            <a:ext cx="2880000" cy="4203471"/>
            <a:chOff x="3321798" y="2597506"/>
            <a:chExt cx="2880000" cy="4203471"/>
          </a:xfrm>
        </p:grpSpPr>
        <p:pic>
          <p:nvPicPr>
            <p:cNvPr id="6" name="Picture 5">
              <a:extLst>
                <a:ext uri="{FF2B5EF4-FFF2-40B4-BE49-F238E27FC236}">
                  <a16:creationId xmlns:a16="http://schemas.microsoft.com/office/drawing/2014/main" id="{FC9ADFA8-5BD4-7595-05FF-82BC238B6778}"/>
                </a:ext>
              </a:extLst>
            </p:cNvPr>
            <p:cNvPicPr>
              <a:picLocks noChangeAspect="1"/>
            </p:cNvPicPr>
            <p:nvPr/>
          </p:nvPicPr>
          <p:blipFill>
            <a:blip r:embed="rId3"/>
            <a:stretch>
              <a:fillRect/>
            </a:stretch>
          </p:blipFill>
          <p:spPr>
            <a:xfrm>
              <a:off x="3321798" y="2796349"/>
              <a:ext cx="2880000" cy="4004628"/>
            </a:xfrm>
            <a:prstGeom prst="rect">
              <a:avLst/>
            </a:prstGeom>
          </p:spPr>
        </p:pic>
        <p:pic>
          <p:nvPicPr>
            <p:cNvPr id="7" name="Picture 6">
              <a:extLst>
                <a:ext uri="{FF2B5EF4-FFF2-40B4-BE49-F238E27FC236}">
                  <a16:creationId xmlns:a16="http://schemas.microsoft.com/office/drawing/2014/main" id="{66AA686D-A07A-017A-01B9-590868B7DF24}"/>
                </a:ext>
              </a:extLst>
            </p:cNvPr>
            <p:cNvPicPr>
              <a:picLocks noChangeAspect="1"/>
            </p:cNvPicPr>
            <p:nvPr/>
          </p:nvPicPr>
          <p:blipFill rotWithShape="1">
            <a:blip r:embed="rId2"/>
            <a:srcRect b="95273"/>
            <a:stretch/>
          </p:blipFill>
          <p:spPr>
            <a:xfrm>
              <a:off x="3321798" y="2597506"/>
              <a:ext cx="2880000" cy="198843"/>
            </a:xfrm>
            <a:prstGeom prst="rect">
              <a:avLst/>
            </a:prstGeom>
          </p:spPr>
        </p:pic>
      </p:grpSp>
      <p:grpSp>
        <p:nvGrpSpPr>
          <p:cNvPr id="11" name="Group 10">
            <a:extLst>
              <a:ext uri="{FF2B5EF4-FFF2-40B4-BE49-F238E27FC236}">
                <a16:creationId xmlns:a16="http://schemas.microsoft.com/office/drawing/2014/main" id="{1976F373-97E8-3FF8-DD71-A179A7F10875}"/>
              </a:ext>
            </a:extLst>
          </p:cNvPr>
          <p:cNvGrpSpPr/>
          <p:nvPr/>
        </p:nvGrpSpPr>
        <p:grpSpPr>
          <a:xfrm>
            <a:off x="6160647" y="2615504"/>
            <a:ext cx="2880000" cy="4209918"/>
            <a:chOff x="6443280" y="2594034"/>
            <a:chExt cx="2880000" cy="4209918"/>
          </a:xfrm>
        </p:grpSpPr>
        <p:pic>
          <p:nvPicPr>
            <p:cNvPr id="8" name="Picture 7">
              <a:extLst>
                <a:ext uri="{FF2B5EF4-FFF2-40B4-BE49-F238E27FC236}">
                  <a16:creationId xmlns:a16="http://schemas.microsoft.com/office/drawing/2014/main" id="{7A6B670A-4336-7FD0-4E4E-B58753BE9378}"/>
                </a:ext>
              </a:extLst>
            </p:cNvPr>
            <p:cNvPicPr>
              <a:picLocks noChangeAspect="1"/>
            </p:cNvPicPr>
            <p:nvPr/>
          </p:nvPicPr>
          <p:blipFill>
            <a:blip r:embed="rId4"/>
            <a:stretch>
              <a:fillRect/>
            </a:stretch>
          </p:blipFill>
          <p:spPr>
            <a:xfrm>
              <a:off x="6443280" y="2793374"/>
              <a:ext cx="2880000" cy="4010578"/>
            </a:xfrm>
            <a:prstGeom prst="rect">
              <a:avLst/>
            </a:prstGeom>
          </p:spPr>
        </p:pic>
        <p:pic>
          <p:nvPicPr>
            <p:cNvPr id="9" name="Picture 8">
              <a:extLst>
                <a:ext uri="{FF2B5EF4-FFF2-40B4-BE49-F238E27FC236}">
                  <a16:creationId xmlns:a16="http://schemas.microsoft.com/office/drawing/2014/main" id="{6584432B-4B50-8B58-864E-E0CC68898B85}"/>
                </a:ext>
              </a:extLst>
            </p:cNvPr>
            <p:cNvPicPr>
              <a:picLocks noChangeAspect="1"/>
            </p:cNvPicPr>
            <p:nvPr/>
          </p:nvPicPr>
          <p:blipFill rotWithShape="1">
            <a:blip r:embed="rId2"/>
            <a:srcRect b="95273"/>
            <a:stretch/>
          </p:blipFill>
          <p:spPr>
            <a:xfrm>
              <a:off x="6443280" y="2594034"/>
              <a:ext cx="2880000" cy="198843"/>
            </a:xfrm>
            <a:prstGeom prst="rect">
              <a:avLst/>
            </a:prstGeom>
          </p:spPr>
        </p:pic>
      </p:grpSp>
      <p:grpSp>
        <p:nvGrpSpPr>
          <p:cNvPr id="14" name="Group 13">
            <a:extLst>
              <a:ext uri="{FF2B5EF4-FFF2-40B4-BE49-F238E27FC236}">
                <a16:creationId xmlns:a16="http://schemas.microsoft.com/office/drawing/2014/main" id="{73938D7E-0CE6-759E-967B-02360891C93A}"/>
              </a:ext>
            </a:extLst>
          </p:cNvPr>
          <p:cNvGrpSpPr/>
          <p:nvPr/>
        </p:nvGrpSpPr>
        <p:grpSpPr>
          <a:xfrm>
            <a:off x="9087136" y="2606548"/>
            <a:ext cx="2880000" cy="3968313"/>
            <a:chOff x="8980811" y="2606548"/>
            <a:chExt cx="2880000" cy="3968313"/>
          </a:xfrm>
        </p:grpSpPr>
        <p:pic>
          <p:nvPicPr>
            <p:cNvPr id="10" name="Picture 9">
              <a:extLst>
                <a:ext uri="{FF2B5EF4-FFF2-40B4-BE49-F238E27FC236}">
                  <a16:creationId xmlns:a16="http://schemas.microsoft.com/office/drawing/2014/main" id="{885592CA-3968-23D4-6BD5-549F375E6DFA}"/>
                </a:ext>
              </a:extLst>
            </p:cNvPr>
            <p:cNvPicPr>
              <a:picLocks noChangeAspect="1"/>
            </p:cNvPicPr>
            <p:nvPr/>
          </p:nvPicPr>
          <p:blipFill>
            <a:blip r:embed="rId5"/>
            <a:stretch>
              <a:fillRect/>
            </a:stretch>
          </p:blipFill>
          <p:spPr>
            <a:xfrm>
              <a:off x="8980811" y="2796349"/>
              <a:ext cx="2880000" cy="3778512"/>
            </a:xfrm>
            <a:prstGeom prst="rect">
              <a:avLst/>
            </a:prstGeom>
          </p:spPr>
        </p:pic>
        <p:pic>
          <p:nvPicPr>
            <p:cNvPr id="13" name="Picture 12">
              <a:extLst>
                <a:ext uri="{FF2B5EF4-FFF2-40B4-BE49-F238E27FC236}">
                  <a16:creationId xmlns:a16="http://schemas.microsoft.com/office/drawing/2014/main" id="{E38D987A-CC38-7518-AA6A-187E67139C4D}"/>
                </a:ext>
              </a:extLst>
            </p:cNvPr>
            <p:cNvPicPr>
              <a:picLocks noChangeAspect="1"/>
            </p:cNvPicPr>
            <p:nvPr/>
          </p:nvPicPr>
          <p:blipFill rotWithShape="1">
            <a:blip r:embed="rId2"/>
            <a:srcRect b="95273"/>
            <a:stretch/>
          </p:blipFill>
          <p:spPr>
            <a:xfrm>
              <a:off x="8980811" y="2606548"/>
              <a:ext cx="2880000" cy="198843"/>
            </a:xfrm>
            <a:prstGeom prst="rect">
              <a:avLst/>
            </a:prstGeom>
          </p:spPr>
        </p:pic>
      </p:grpSp>
    </p:spTree>
    <p:extLst>
      <p:ext uri="{BB962C8B-B14F-4D97-AF65-F5344CB8AC3E}">
        <p14:creationId xmlns:p14="http://schemas.microsoft.com/office/powerpoint/2010/main" val="4135475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a:xfrm>
            <a:off x="1451579" y="804519"/>
            <a:ext cx="10435621" cy="1049235"/>
          </a:xfrm>
        </p:spPr>
        <p:txBody>
          <a:bodyPr/>
          <a:lstStyle/>
          <a:p>
            <a:r>
              <a:rPr lang="en-US" dirty="0"/>
              <a:t>7. Production </a:t>
            </a:r>
            <a:r>
              <a:rPr lang="en-US" dirty="0" err="1"/>
              <a:t>MLOps</a:t>
            </a:r>
            <a:r>
              <a:rPr lang="en-US" dirty="0"/>
              <a:t> Steps &amp; Model Monitoring</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9" y="2015732"/>
            <a:ext cx="9603275" cy="4370320"/>
          </a:xfrm>
        </p:spPr>
        <p:txBody>
          <a:bodyPr>
            <a:normAutofit fontScale="85000" lnSpcReduction="10000"/>
          </a:bodyPr>
          <a:lstStyle/>
          <a:p>
            <a:pPr algn="just"/>
            <a:r>
              <a:rPr lang="en-US" b="1" dirty="0"/>
              <a:t>Model Containerization</a:t>
            </a:r>
            <a:r>
              <a:rPr lang="en-US" dirty="0"/>
              <a:t>: Package the model and its dependencies into a Docker container to ensure consistency across different environments. Kubernetes is used for orchestration.</a:t>
            </a:r>
          </a:p>
          <a:p>
            <a:pPr algn="just"/>
            <a:r>
              <a:rPr lang="en-US" b="1" dirty="0"/>
              <a:t>Model Serving</a:t>
            </a:r>
            <a:r>
              <a:rPr lang="en-US" dirty="0"/>
              <a:t>: Utilize model serving technologies (i.e. TensorFlow Serving, </a:t>
            </a:r>
            <a:r>
              <a:rPr lang="en-US" dirty="0" err="1"/>
              <a:t>TorchServe</a:t>
            </a:r>
            <a:r>
              <a:rPr lang="en-US" dirty="0"/>
              <a:t>) to deploy the model as a REST API for easy integration with banking applications which enables real-time predictions.</a:t>
            </a:r>
          </a:p>
          <a:p>
            <a:pPr algn="just"/>
            <a:r>
              <a:rPr lang="en-US" b="1" dirty="0"/>
              <a:t>Version Control</a:t>
            </a:r>
            <a:r>
              <a:rPr lang="en-US" dirty="0"/>
              <a:t>: Employ DVC (Data Version Control) or </a:t>
            </a:r>
            <a:r>
              <a:rPr lang="en-US" dirty="0" err="1"/>
              <a:t>MLFlow</a:t>
            </a:r>
            <a:r>
              <a:rPr lang="en-US" dirty="0"/>
              <a:t> for tracking experiments, model versions, and datasets which ensures traceability and reproducibility of model training and deployment processes.</a:t>
            </a:r>
          </a:p>
          <a:p>
            <a:pPr algn="just"/>
            <a:r>
              <a:rPr lang="en-US" b="1" dirty="0"/>
              <a:t>Infrastructure as Code (</a:t>
            </a:r>
            <a:r>
              <a:rPr lang="en-US" b="1" dirty="0" err="1"/>
              <a:t>IaC</a:t>
            </a:r>
            <a:r>
              <a:rPr lang="en-US" b="1" dirty="0"/>
              <a:t>)</a:t>
            </a:r>
            <a:r>
              <a:rPr lang="en-US" dirty="0"/>
              <a:t>: Use Terraform or AWS CloudFormation to manage and automate the deployment infrastructure, ensuring the environment is reproducible and scalable.</a:t>
            </a:r>
          </a:p>
          <a:p>
            <a:pPr algn="just"/>
            <a:r>
              <a:rPr lang="en-US" b="1" dirty="0"/>
              <a:t>Automated Testing and Validation</a:t>
            </a:r>
            <a:r>
              <a:rPr lang="en-US" dirty="0"/>
              <a:t>: Implement automated testing strategies for model validation before deployment to production, including A/B testing. Technologies involves are </a:t>
            </a:r>
            <a:r>
              <a:rPr lang="en-US" dirty="0" err="1"/>
              <a:t>PyTest</a:t>
            </a:r>
            <a:r>
              <a:rPr lang="en-US" dirty="0"/>
              <a:t> for automated testing and Great Expectations for data validation.</a:t>
            </a:r>
          </a:p>
          <a:p>
            <a:pPr lvl="1" algn="just"/>
            <a:endParaRPr lang="en-US" dirty="0"/>
          </a:p>
        </p:txBody>
      </p:sp>
      <p:sp>
        <p:nvSpPr>
          <p:cNvPr id="4" name="TextBox 3">
            <a:extLst>
              <a:ext uri="{FF2B5EF4-FFF2-40B4-BE49-F238E27FC236}">
                <a16:creationId xmlns:a16="http://schemas.microsoft.com/office/drawing/2014/main" id="{450E5346-34DB-2433-A8B5-9D0BA40A07CB}"/>
              </a:ext>
            </a:extLst>
          </p:cNvPr>
          <p:cNvSpPr txBox="1"/>
          <p:nvPr/>
        </p:nvSpPr>
        <p:spPr>
          <a:xfrm>
            <a:off x="1451579" y="1391655"/>
            <a:ext cx="10858954" cy="369332"/>
          </a:xfrm>
          <a:prstGeom prst="rect">
            <a:avLst/>
          </a:prstGeom>
          <a:noFill/>
        </p:spPr>
        <p:txBody>
          <a:bodyPr wrap="square" rtlCol="0">
            <a:spAutoFit/>
          </a:bodyPr>
          <a:lstStyle/>
          <a:p>
            <a:r>
              <a:rPr lang="en-US" dirty="0" err="1"/>
              <a:t>MLOps</a:t>
            </a:r>
            <a:r>
              <a:rPr lang="en-US" dirty="0"/>
              <a:t> Steps</a:t>
            </a:r>
          </a:p>
        </p:txBody>
      </p:sp>
    </p:spTree>
    <p:extLst>
      <p:ext uri="{BB962C8B-B14F-4D97-AF65-F5344CB8AC3E}">
        <p14:creationId xmlns:p14="http://schemas.microsoft.com/office/powerpoint/2010/main" val="212873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a:xfrm>
            <a:off x="1451579" y="804519"/>
            <a:ext cx="10435621" cy="1049235"/>
          </a:xfrm>
        </p:spPr>
        <p:txBody>
          <a:bodyPr/>
          <a:lstStyle/>
          <a:p>
            <a:r>
              <a:rPr lang="en-US" dirty="0"/>
              <a:t>7. Production </a:t>
            </a:r>
            <a:r>
              <a:rPr lang="en-US" dirty="0" err="1"/>
              <a:t>MLOps</a:t>
            </a:r>
            <a:r>
              <a:rPr lang="en-US" dirty="0"/>
              <a:t> Steps &amp; Model Monitoring</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9" y="2015732"/>
            <a:ext cx="9603275" cy="4208087"/>
          </a:xfrm>
        </p:spPr>
        <p:txBody>
          <a:bodyPr>
            <a:normAutofit fontScale="92500" lnSpcReduction="10000"/>
          </a:bodyPr>
          <a:lstStyle/>
          <a:p>
            <a:pPr algn="just"/>
            <a:r>
              <a:rPr lang="en-US" b="1" dirty="0"/>
              <a:t>Continuous Monitoring</a:t>
            </a:r>
            <a:r>
              <a:rPr lang="en-US" dirty="0"/>
              <a:t>: Leverage tools like Prometheus or Grafana to continuously monitor the model’s performance and operational metrics in production. </a:t>
            </a:r>
          </a:p>
          <a:p>
            <a:pPr algn="just"/>
            <a:r>
              <a:rPr lang="en-US" b="1" dirty="0"/>
              <a:t>Feedback Loop</a:t>
            </a:r>
            <a:r>
              <a:rPr lang="en-US" dirty="0"/>
              <a:t>: Use </a:t>
            </a:r>
            <a:r>
              <a:rPr lang="en-US" dirty="0" err="1"/>
              <a:t>MLFlow</a:t>
            </a:r>
            <a:r>
              <a:rPr lang="en-US" dirty="0"/>
              <a:t> to establish mechanisms for capturing real-time feedback from the deployed model to inform continuous improvements.</a:t>
            </a:r>
          </a:p>
          <a:p>
            <a:pPr algn="just"/>
            <a:r>
              <a:rPr lang="en-US" b="1" dirty="0"/>
              <a:t>Continuous Integration &amp; Deployment</a:t>
            </a:r>
            <a:r>
              <a:rPr lang="en-US" dirty="0"/>
              <a:t>: Use Jenkins, GitHub Actions, or GitLab CI/CD pipelines for automating the testing and deployment of model updates.</a:t>
            </a:r>
          </a:p>
          <a:p>
            <a:pPr algn="just"/>
            <a:r>
              <a:rPr lang="en-US" b="1" dirty="0"/>
              <a:t>Model Retraining Pipeline</a:t>
            </a:r>
            <a:r>
              <a:rPr lang="en-US" dirty="0"/>
              <a:t>: Automate the retraining process with new data using workflow orchestrators like Apache Airflow or Kubeflow Pipelines.</a:t>
            </a:r>
          </a:p>
          <a:p>
            <a:pPr algn="just"/>
            <a:r>
              <a:rPr lang="en-US" b="1" dirty="0"/>
              <a:t>Alerting and Incident Management</a:t>
            </a:r>
            <a:r>
              <a:rPr lang="en-US" dirty="0"/>
              <a:t>: Implement alerting mechanisms for anomaly detection in model performance or infrastructure issues. Technologies involved are </a:t>
            </a:r>
            <a:r>
              <a:rPr lang="en-US" dirty="0" err="1"/>
              <a:t>Alertmanager</a:t>
            </a:r>
            <a:r>
              <a:rPr lang="en-US" dirty="0"/>
              <a:t> with Prometheus, and  PagerDuty/</a:t>
            </a:r>
            <a:r>
              <a:rPr lang="en-US" dirty="0" err="1"/>
              <a:t>Opsgenie</a:t>
            </a:r>
            <a:r>
              <a:rPr lang="en-US" dirty="0"/>
              <a:t> for incident response. </a:t>
            </a:r>
          </a:p>
        </p:txBody>
      </p:sp>
      <p:sp>
        <p:nvSpPr>
          <p:cNvPr id="4" name="TextBox 3">
            <a:extLst>
              <a:ext uri="{FF2B5EF4-FFF2-40B4-BE49-F238E27FC236}">
                <a16:creationId xmlns:a16="http://schemas.microsoft.com/office/drawing/2014/main" id="{450E5346-34DB-2433-A8B5-9D0BA40A07CB}"/>
              </a:ext>
            </a:extLst>
          </p:cNvPr>
          <p:cNvSpPr txBox="1"/>
          <p:nvPr/>
        </p:nvSpPr>
        <p:spPr>
          <a:xfrm>
            <a:off x="1451579" y="1391655"/>
            <a:ext cx="10858954" cy="369332"/>
          </a:xfrm>
          <a:prstGeom prst="rect">
            <a:avLst/>
          </a:prstGeom>
          <a:noFill/>
        </p:spPr>
        <p:txBody>
          <a:bodyPr wrap="square" rtlCol="0">
            <a:spAutoFit/>
          </a:bodyPr>
          <a:lstStyle/>
          <a:p>
            <a:r>
              <a:rPr lang="en-US" dirty="0"/>
              <a:t>Model Monitoring with CI/CD Framework</a:t>
            </a:r>
          </a:p>
        </p:txBody>
      </p:sp>
    </p:spTree>
    <p:extLst>
      <p:ext uri="{BB962C8B-B14F-4D97-AF65-F5344CB8AC3E}">
        <p14:creationId xmlns:p14="http://schemas.microsoft.com/office/powerpoint/2010/main" val="2564196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8" y="2015732"/>
            <a:ext cx="10537221" cy="4037749"/>
          </a:xfrm>
        </p:spPr>
        <p:txBody>
          <a:bodyPr>
            <a:normAutofit/>
          </a:bodyPr>
          <a:lstStyle/>
          <a:p>
            <a:pPr marL="0" indent="0" algn="just">
              <a:buNone/>
            </a:pPr>
            <a:r>
              <a:rPr lang="en-US" sz="1600" dirty="0"/>
              <a:t>Overview of Dataset: </a:t>
            </a:r>
          </a:p>
          <a:p>
            <a:pPr algn="just"/>
            <a:r>
              <a:rPr lang="en-US" sz="1600" dirty="0"/>
              <a:t>The dataset contains banking and financial information of existing bank customers in 5.60 MB-sized Microsoft </a:t>
            </a:r>
            <a:r>
              <a:rPr lang="en-US" sz="1600" dirty="0" err="1"/>
              <a:t>ExCel</a:t>
            </a:r>
            <a:r>
              <a:rPr lang="en-US" sz="1600" dirty="0"/>
              <a:t> file, consisting 66083 customers with 30 feature information, including a binary target feature called `</a:t>
            </a:r>
            <a:r>
              <a:rPr lang="en-US" sz="1600" dirty="0" err="1"/>
              <a:t>C_seg</a:t>
            </a:r>
            <a:r>
              <a:rPr lang="en-US" sz="1600" dirty="0"/>
              <a:t>` that </a:t>
            </a:r>
            <a:r>
              <a:rPr lang="en-US" sz="1600" dirty="0" err="1"/>
              <a:t>reflects”NORMAL</a:t>
            </a:r>
            <a:r>
              <a:rPr lang="en-US" sz="1600" dirty="0"/>
              <a:t>” or “AFFLUENT” customer segmentation.</a:t>
            </a:r>
          </a:p>
          <a:p>
            <a:pPr marL="0" indent="0" algn="just">
              <a:buNone/>
            </a:pPr>
            <a:endParaRPr lang="en-US" sz="1600" dirty="0"/>
          </a:p>
          <a:p>
            <a:pPr algn="just"/>
            <a:endParaRPr lang="en-US" sz="1600" dirty="0"/>
          </a:p>
          <a:p>
            <a:pPr algn="just"/>
            <a:endParaRPr lang="en-US" sz="1600" dirty="0"/>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Data Semantic: Overview</a:t>
            </a:r>
          </a:p>
        </p:txBody>
      </p:sp>
      <p:pic>
        <p:nvPicPr>
          <p:cNvPr id="5" name="Picture 4">
            <a:extLst>
              <a:ext uri="{FF2B5EF4-FFF2-40B4-BE49-F238E27FC236}">
                <a16:creationId xmlns:a16="http://schemas.microsoft.com/office/drawing/2014/main" id="{E2B5DA62-CE4D-9B9C-6532-53D565D6A43F}"/>
              </a:ext>
            </a:extLst>
          </p:cNvPr>
          <p:cNvPicPr>
            <a:picLocks noChangeAspect="1"/>
          </p:cNvPicPr>
          <p:nvPr/>
        </p:nvPicPr>
        <p:blipFill>
          <a:blip r:embed="rId2"/>
          <a:stretch>
            <a:fillRect/>
          </a:stretch>
        </p:blipFill>
        <p:spPr>
          <a:xfrm>
            <a:off x="771486" y="3535145"/>
            <a:ext cx="5310000" cy="3172079"/>
          </a:xfrm>
          <a:prstGeom prst="rect">
            <a:avLst/>
          </a:prstGeom>
        </p:spPr>
      </p:pic>
      <p:grpSp>
        <p:nvGrpSpPr>
          <p:cNvPr id="8" name="Group 7">
            <a:extLst>
              <a:ext uri="{FF2B5EF4-FFF2-40B4-BE49-F238E27FC236}">
                <a16:creationId xmlns:a16="http://schemas.microsoft.com/office/drawing/2014/main" id="{108D52D2-3F8C-CAD7-E56D-772033A37CEF}"/>
              </a:ext>
            </a:extLst>
          </p:cNvPr>
          <p:cNvGrpSpPr/>
          <p:nvPr/>
        </p:nvGrpSpPr>
        <p:grpSpPr>
          <a:xfrm>
            <a:off x="6380143" y="3557224"/>
            <a:ext cx="5310000" cy="3150000"/>
            <a:chOff x="4385884" y="4239137"/>
            <a:chExt cx="6781800" cy="4051300"/>
          </a:xfrm>
        </p:grpSpPr>
        <p:pic>
          <p:nvPicPr>
            <p:cNvPr id="6" name="Picture 5">
              <a:extLst>
                <a:ext uri="{FF2B5EF4-FFF2-40B4-BE49-F238E27FC236}">
                  <a16:creationId xmlns:a16="http://schemas.microsoft.com/office/drawing/2014/main" id="{EC2B91DC-53EC-3F6F-ED93-CBF277CB3B26}"/>
                </a:ext>
              </a:extLst>
            </p:cNvPr>
            <p:cNvPicPr>
              <a:picLocks noChangeAspect="1"/>
            </p:cNvPicPr>
            <p:nvPr/>
          </p:nvPicPr>
          <p:blipFill>
            <a:blip r:embed="rId3"/>
            <a:stretch>
              <a:fillRect/>
            </a:stretch>
          </p:blipFill>
          <p:spPr>
            <a:xfrm>
              <a:off x="4385884" y="4480437"/>
              <a:ext cx="6781800" cy="3810000"/>
            </a:xfrm>
            <a:prstGeom prst="rect">
              <a:avLst/>
            </a:prstGeom>
          </p:spPr>
        </p:pic>
        <p:pic>
          <p:nvPicPr>
            <p:cNvPr id="7" name="Picture 6">
              <a:extLst>
                <a:ext uri="{FF2B5EF4-FFF2-40B4-BE49-F238E27FC236}">
                  <a16:creationId xmlns:a16="http://schemas.microsoft.com/office/drawing/2014/main" id="{7AE9C5E3-5C2E-B320-0596-8B2CB4122CD6}"/>
                </a:ext>
              </a:extLst>
            </p:cNvPr>
            <p:cNvPicPr>
              <a:picLocks noChangeAspect="1"/>
            </p:cNvPicPr>
            <p:nvPr/>
          </p:nvPicPr>
          <p:blipFill>
            <a:blip r:embed="rId4"/>
            <a:stretch>
              <a:fillRect/>
            </a:stretch>
          </p:blipFill>
          <p:spPr>
            <a:xfrm>
              <a:off x="4385884" y="4239137"/>
              <a:ext cx="6781800" cy="241300"/>
            </a:xfrm>
            <a:prstGeom prst="rect">
              <a:avLst/>
            </a:prstGeom>
          </p:spPr>
        </p:pic>
      </p:grpSp>
    </p:spTree>
    <p:extLst>
      <p:ext uri="{BB962C8B-B14F-4D97-AF65-F5344CB8AC3E}">
        <p14:creationId xmlns:p14="http://schemas.microsoft.com/office/powerpoint/2010/main" val="40687510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a:xfrm>
            <a:off x="1451579" y="804519"/>
            <a:ext cx="10435621" cy="1049235"/>
          </a:xfrm>
        </p:spPr>
        <p:txBody>
          <a:bodyPr/>
          <a:lstStyle/>
          <a:p>
            <a:r>
              <a:rPr lang="en-US" dirty="0"/>
              <a:t>8. Conclusion and Future works</a:t>
            </a:r>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9" y="2015732"/>
            <a:ext cx="9603275" cy="4214587"/>
          </a:xfrm>
        </p:spPr>
        <p:txBody>
          <a:bodyPr>
            <a:normAutofit/>
          </a:bodyPr>
          <a:lstStyle/>
          <a:p>
            <a:pPr algn="just"/>
            <a:r>
              <a:rPr lang="en-US" dirty="0"/>
              <a:t>This presentation has thoroughly covered and provided a clear roadmap for leveraging machine learning to enhance a bank’s customer segmentation strategy. It underscores the critical role of data preprocessing, model selection, and evaluation in tackling the challenge of accurately identifying potential AFFLUENT customers within an existing customer base, offering a structured approach to achieving the bank’s revenue growth objectives.</a:t>
            </a:r>
          </a:p>
          <a:p>
            <a:pPr algn="just"/>
            <a:r>
              <a:rPr lang="en-US" dirty="0"/>
              <a:t>Regarding future works, the presenter felt that more classifier models and wider parameter grid for tuning could be explored, given longer time constraint to perform more rigorous and computationally taxing model training.</a:t>
            </a:r>
          </a:p>
        </p:txBody>
      </p:sp>
    </p:spTree>
    <p:extLst>
      <p:ext uri="{BB962C8B-B14F-4D97-AF65-F5344CB8AC3E}">
        <p14:creationId xmlns:p14="http://schemas.microsoft.com/office/powerpoint/2010/main" val="4267839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3" name="Picture 22">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9" name="Rectangle 28">
            <a:extLst>
              <a:ext uri="{FF2B5EF4-FFF2-40B4-BE49-F238E27FC236}">
                <a16:creationId xmlns:a16="http://schemas.microsoft.com/office/drawing/2014/main" id="{1C69834E-5EEE-4D61-833E-04928896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8E5D9BA-46E7-4BFA-9C74-75495BF6F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a:extLst>
              <a:ext uri="{FF2B5EF4-FFF2-40B4-BE49-F238E27FC236}">
                <a16:creationId xmlns:a16="http://schemas.microsoft.com/office/drawing/2014/main" id="{5B033D76-5800-44B6-AFE9-EE2106935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2D6F85-FFBA-4F81-AEE5-AAA17CB7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2"/>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3B31514-E6DF-4357-9EEA-EFB79830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ln>
            <a:solidFill>
              <a:srgbClr val="949494"/>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94FD6-0243-B381-58D9-C77861D803D4}"/>
              </a:ext>
            </a:extLst>
          </p:cNvPr>
          <p:cNvSpPr>
            <a:spLocks noGrp="1"/>
          </p:cNvSpPr>
          <p:nvPr>
            <p:ph type="title"/>
          </p:nvPr>
        </p:nvSpPr>
        <p:spPr>
          <a:xfrm>
            <a:off x="1557071" y="1584552"/>
            <a:ext cx="9099255" cy="2537251"/>
          </a:xfrm>
        </p:spPr>
        <p:txBody>
          <a:bodyPr vert="horz" lIns="91440" tIns="45720" rIns="91440" bIns="0" rtlCol="0" anchor="ctr">
            <a:normAutofit/>
          </a:bodyPr>
          <a:lstStyle/>
          <a:p>
            <a:pPr algn="ctr"/>
            <a:r>
              <a:rPr lang="en-US" sz="7200" dirty="0">
                <a:solidFill>
                  <a:srgbClr val="454545"/>
                </a:solidFill>
              </a:rPr>
              <a:t>Thank you</a:t>
            </a:r>
          </a:p>
        </p:txBody>
      </p:sp>
      <p:pic>
        <p:nvPicPr>
          <p:cNvPr id="26" name="Picture 25">
            <a:extLst>
              <a:ext uri="{FF2B5EF4-FFF2-40B4-BE49-F238E27FC236}">
                <a16:creationId xmlns:a16="http://schemas.microsoft.com/office/drawing/2014/main" id="{4C401D57-600A-4C91-AC9A-14CA1ED6F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412BDC66-00FA-4A3F-9BC7-BE05FF770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79436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451579" y="2015732"/>
            <a:ext cx="8122727" cy="4037749"/>
          </a:xfrm>
        </p:spPr>
        <p:txBody>
          <a:bodyPr>
            <a:normAutofit/>
          </a:bodyPr>
          <a:lstStyle/>
          <a:p>
            <a:pPr marL="0" indent="0" algn="just">
              <a:buNone/>
            </a:pPr>
            <a:r>
              <a:rPr lang="en-US" dirty="0"/>
              <a:t>List of Numerical Features:</a:t>
            </a:r>
          </a:p>
          <a:p>
            <a:pPr algn="just"/>
            <a:r>
              <a:rPr lang="en-US" dirty="0"/>
              <a:t>`C_AGE`, `INCM_TYP`, `NUM_PRD, `CASATD_CNT`, `MTHCASA`,</a:t>
            </a:r>
          </a:p>
          <a:p>
            <a:pPr algn="just"/>
            <a:r>
              <a:rPr lang="en-US" dirty="0"/>
              <a:t>`MAXCASA`, `MINCASA`, `</a:t>
            </a:r>
            <a:r>
              <a:rPr lang="en-US" dirty="0" err="1"/>
              <a:t>DRvCR</a:t>
            </a:r>
            <a:r>
              <a:rPr lang="en-US" dirty="0"/>
              <a:t>`, `MTHTD`, `MAXTD`, `Asset value`,</a:t>
            </a:r>
          </a:p>
          <a:p>
            <a:pPr algn="just"/>
            <a:r>
              <a:rPr lang="en-US" dirty="0"/>
              <a:t>`UT_AVE`, `MAXUT`, `N_FUNDS`, `CC_AVE`, `CC_LMT`</a:t>
            </a:r>
          </a:p>
          <a:p>
            <a:pPr marL="0" indent="0" algn="just">
              <a:buNone/>
            </a:pPr>
            <a:endParaRPr lang="en-US" dirty="0"/>
          </a:p>
          <a:p>
            <a:pPr marL="0" indent="0" algn="just">
              <a:buNone/>
            </a:pPr>
            <a:r>
              <a:rPr lang="en-US" dirty="0"/>
              <a:t>List of Categorical Features:</a:t>
            </a:r>
          </a:p>
          <a:p>
            <a:pPr algn="just"/>
            <a:r>
              <a:rPr lang="en-US" dirty="0"/>
              <a:t>`C_EDU`, `C_HSE`, `</a:t>
            </a:r>
            <a:r>
              <a:rPr lang="en-US" dirty="0" err="1"/>
              <a:t>gn_occ</a:t>
            </a:r>
            <a:r>
              <a:rPr lang="en-US" dirty="0"/>
              <a:t>`</a:t>
            </a:r>
          </a:p>
          <a:p>
            <a:pPr algn="just"/>
            <a:r>
              <a:rPr lang="en-US" dirty="0"/>
              <a:t>`</a:t>
            </a:r>
            <a:r>
              <a:rPr lang="en-US" dirty="0" err="1"/>
              <a:t>C_seg</a:t>
            </a:r>
            <a:r>
              <a:rPr lang="en-US" dirty="0"/>
              <a:t>`</a:t>
            </a:r>
          </a:p>
          <a:p>
            <a:pPr algn="just"/>
            <a:endParaRPr lang="en-US" dirty="0"/>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Data Semantic: Numerical and Categorical Features</a:t>
            </a:r>
          </a:p>
        </p:txBody>
      </p:sp>
      <p:pic>
        <p:nvPicPr>
          <p:cNvPr id="5" name="Picture 4">
            <a:extLst>
              <a:ext uri="{FF2B5EF4-FFF2-40B4-BE49-F238E27FC236}">
                <a16:creationId xmlns:a16="http://schemas.microsoft.com/office/drawing/2014/main" id="{7D3A878D-288C-875B-B843-0B768024E4BF}"/>
              </a:ext>
            </a:extLst>
          </p:cNvPr>
          <p:cNvPicPr>
            <a:picLocks noChangeAspect="1"/>
          </p:cNvPicPr>
          <p:nvPr/>
        </p:nvPicPr>
        <p:blipFill>
          <a:blip r:embed="rId2"/>
          <a:stretch>
            <a:fillRect/>
          </a:stretch>
        </p:blipFill>
        <p:spPr>
          <a:xfrm>
            <a:off x="9445083" y="1862906"/>
            <a:ext cx="2133600" cy="4343400"/>
          </a:xfrm>
          <a:prstGeom prst="rect">
            <a:avLst/>
          </a:prstGeom>
        </p:spPr>
      </p:pic>
    </p:spTree>
    <p:extLst>
      <p:ext uri="{BB962C8B-B14F-4D97-AF65-F5344CB8AC3E}">
        <p14:creationId xmlns:p14="http://schemas.microsoft.com/office/powerpoint/2010/main" val="612271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3" name="Content Placeholder 2">
            <a:extLst>
              <a:ext uri="{FF2B5EF4-FFF2-40B4-BE49-F238E27FC236}">
                <a16:creationId xmlns:a16="http://schemas.microsoft.com/office/drawing/2014/main" id="{3D922EE0-7A78-10A7-B52E-5AFDBB7E3658}"/>
              </a:ext>
            </a:extLst>
          </p:cNvPr>
          <p:cNvSpPr>
            <a:spLocks noGrp="1"/>
          </p:cNvSpPr>
          <p:nvPr>
            <p:ph idx="1"/>
          </p:nvPr>
        </p:nvSpPr>
        <p:spPr>
          <a:xfrm>
            <a:off x="156117" y="1927243"/>
            <a:ext cx="11842595" cy="4281829"/>
          </a:xfrm>
        </p:spPr>
        <p:txBody>
          <a:bodyPr>
            <a:normAutofit fontScale="92500" lnSpcReduction="20000"/>
          </a:bodyPr>
          <a:lstStyle/>
          <a:p>
            <a:pPr algn="just"/>
            <a:r>
              <a:rPr lang="en-US" dirty="0"/>
              <a:t>We need to find a set of features (called as “candidate keys”) that can uniquely identify a customer’s feature tuple or also known as ”records” in database warehousing field.</a:t>
            </a:r>
          </a:p>
          <a:p>
            <a:pPr algn="just"/>
            <a:r>
              <a:rPr lang="en-US" dirty="0"/>
              <a:t>This is important not only for easiness of sorting, but it also plays a role as identifying real customers from synthetically-generated customers in later part of this presentation which is done to combat data imbalance.</a:t>
            </a:r>
          </a:p>
          <a:p>
            <a:pPr algn="just"/>
            <a:r>
              <a:rPr lang="en-US" dirty="0"/>
              <a:t>From data exploration, it’s concluded that there is no ideal candidate keys. Having said that, we can form best-effort candidate keys based on `C_ID`, `C_AGE`, and `PC`.</a:t>
            </a:r>
          </a:p>
          <a:p>
            <a:pPr algn="just"/>
            <a:r>
              <a:rPr lang="en-US" dirty="0"/>
              <a:t>Further investigation reveals that `PC` has missing data. </a:t>
            </a:r>
          </a:p>
          <a:p>
            <a:pPr lvl="1" algn="just"/>
            <a:r>
              <a:rPr lang="en-US" dirty="0"/>
              <a:t>For rows with non-missing `PC`, combination of said 3 features only gives 16 non-unique rows (see next slide) out of total 66083 rows which is good enough. These 16 non-unique rows come from 8 tuples (see next slide) of `C_ID`, `C_AGE`, and `PC`. </a:t>
            </a:r>
          </a:p>
          <a:p>
            <a:pPr lvl="1" algn="just"/>
            <a:r>
              <a:rPr lang="en-US" dirty="0"/>
              <a:t>For rows with missing `PC`, combination of `C_ID` and `C_AGE` alone can uniquely identify them. This in turn means that missing rows in `PC` can be imputed by any arbitrary new number and they will still be unique records based on candidate keys `C_ID`, `C_AGE`, and `PC`</a:t>
            </a:r>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5520267" cy="369332"/>
          </a:xfrm>
          <a:prstGeom prst="rect">
            <a:avLst/>
          </a:prstGeom>
          <a:noFill/>
        </p:spPr>
        <p:txBody>
          <a:bodyPr wrap="square" rtlCol="0">
            <a:spAutoFit/>
          </a:bodyPr>
          <a:lstStyle/>
          <a:p>
            <a:r>
              <a:rPr lang="en-US" dirty="0"/>
              <a:t>Data Semantic: Candidate Keyset </a:t>
            </a:r>
          </a:p>
        </p:txBody>
      </p:sp>
    </p:spTree>
    <p:extLst>
      <p:ext uri="{BB962C8B-B14F-4D97-AF65-F5344CB8AC3E}">
        <p14:creationId xmlns:p14="http://schemas.microsoft.com/office/powerpoint/2010/main" val="3953347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9572-E3A7-F565-2586-028979850A61}"/>
              </a:ext>
            </a:extLst>
          </p:cNvPr>
          <p:cNvSpPr>
            <a:spLocks noGrp="1"/>
          </p:cNvSpPr>
          <p:nvPr>
            <p:ph type="title"/>
          </p:nvPr>
        </p:nvSpPr>
        <p:spPr/>
        <p:txBody>
          <a:bodyPr/>
          <a:lstStyle/>
          <a:p>
            <a:r>
              <a:rPr lang="en-US" dirty="0"/>
              <a:t>2. Exploratory Data Analysis (EDA)</a:t>
            </a:r>
            <a:br>
              <a:rPr lang="en-US" dirty="0"/>
            </a:br>
            <a:endParaRPr lang="en-US" dirty="0"/>
          </a:p>
        </p:txBody>
      </p:sp>
      <p:sp>
        <p:nvSpPr>
          <p:cNvPr id="4" name="TextBox 3">
            <a:extLst>
              <a:ext uri="{FF2B5EF4-FFF2-40B4-BE49-F238E27FC236}">
                <a16:creationId xmlns:a16="http://schemas.microsoft.com/office/drawing/2014/main" id="{650D762C-7D03-18A6-DE9F-C141324C31B8}"/>
              </a:ext>
            </a:extLst>
          </p:cNvPr>
          <p:cNvSpPr txBox="1"/>
          <p:nvPr/>
        </p:nvSpPr>
        <p:spPr>
          <a:xfrm>
            <a:off x="1451579" y="1391655"/>
            <a:ext cx="7001045" cy="369332"/>
          </a:xfrm>
          <a:prstGeom prst="rect">
            <a:avLst/>
          </a:prstGeom>
          <a:noFill/>
        </p:spPr>
        <p:txBody>
          <a:bodyPr wrap="square" rtlCol="0">
            <a:spAutoFit/>
          </a:bodyPr>
          <a:lstStyle/>
          <a:p>
            <a:r>
              <a:rPr lang="en-US" dirty="0"/>
              <a:t>Data Semantic: Candidate Keyset – Cont’d</a:t>
            </a:r>
          </a:p>
        </p:txBody>
      </p:sp>
      <p:pic>
        <p:nvPicPr>
          <p:cNvPr id="7" name="Picture 6">
            <a:extLst>
              <a:ext uri="{FF2B5EF4-FFF2-40B4-BE49-F238E27FC236}">
                <a16:creationId xmlns:a16="http://schemas.microsoft.com/office/drawing/2014/main" id="{0A3E12B0-9692-D36B-B04F-5EC46D95A516}"/>
              </a:ext>
            </a:extLst>
          </p:cNvPr>
          <p:cNvPicPr>
            <a:picLocks noChangeAspect="1"/>
          </p:cNvPicPr>
          <p:nvPr/>
        </p:nvPicPr>
        <p:blipFill rotWithShape="1">
          <a:blip r:embed="rId2"/>
          <a:srcRect b="56423"/>
          <a:stretch/>
        </p:blipFill>
        <p:spPr>
          <a:xfrm>
            <a:off x="529641" y="2228903"/>
            <a:ext cx="5566359" cy="2988527"/>
          </a:xfrm>
          <a:prstGeom prst="rect">
            <a:avLst/>
          </a:prstGeom>
        </p:spPr>
      </p:pic>
      <p:pic>
        <p:nvPicPr>
          <p:cNvPr id="8" name="Picture 7">
            <a:extLst>
              <a:ext uri="{FF2B5EF4-FFF2-40B4-BE49-F238E27FC236}">
                <a16:creationId xmlns:a16="http://schemas.microsoft.com/office/drawing/2014/main" id="{7F0B078F-1B50-7849-C62E-BF77B8BF9B0D}"/>
              </a:ext>
            </a:extLst>
          </p:cNvPr>
          <p:cNvPicPr>
            <a:picLocks noChangeAspect="1"/>
          </p:cNvPicPr>
          <p:nvPr/>
        </p:nvPicPr>
        <p:blipFill rotWithShape="1">
          <a:blip r:embed="rId2"/>
          <a:srcRect t="43320"/>
          <a:stretch/>
        </p:blipFill>
        <p:spPr>
          <a:xfrm>
            <a:off x="6253216" y="2015732"/>
            <a:ext cx="5566359" cy="3887107"/>
          </a:xfrm>
          <a:prstGeom prst="rect">
            <a:avLst/>
          </a:prstGeom>
        </p:spPr>
      </p:pic>
      <p:sp>
        <p:nvSpPr>
          <p:cNvPr id="9" name="Rounded Rectangle 8">
            <a:extLst>
              <a:ext uri="{FF2B5EF4-FFF2-40B4-BE49-F238E27FC236}">
                <a16:creationId xmlns:a16="http://schemas.microsoft.com/office/drawing/2014/main" id="{B5740580-4E29-CA87-C217-D617B7729A8A}"/>
              </a:ext>
            </a:extLst>
          </p:cNvPr>
          <p:cNvSpPr/>
          <p:nvPr/>
        </p:nvSpPr>
        <p:spPr>
          <a:xfrm>
            <a:off x="6096000" y="5679515"/>
            <a:ext cx="685800" cy="37396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2F28BC-C5E3-8127-6462-5C351EE52CCB}"/>
              </a:ext>
            </a:extLst>
          </p:cNvPr>
          <p:cNvSpPr txBox="1"/>
          <p:nvPr/>
        </p:nvSpPr>
        <p:spPr>
          <a:xfrm>
            <a:off x="730401" y="5320546"/>
            <a:ext cx="3868110" cy="307777"/>
          </a:xfrm>
          <a:prstGeom prst="rect">
            <a:avLst/>
          </a:prstGeom>
          <a:noFill/>
          <a:ln>
            <a:solidFill>
              <a:schemeClr val="tx1"/>
            </a:solidFill>
          </a:ln>
        </p:spPr>
        <p:txBody>
          <a:bodyPr wrap="none" rtlCol="0">
            <a:spAutoFit/>
          </a:bodyPr>
          <a:lstStyle/>
          <a:p>
            <a:r>
              <a:rPr lang="en-US" sz="1400" dirty="0"/>
              <a:t>These are the 8 tuples mentioned in previous slide</a:t>
            </a:r>
          </a:p>
        </p:txBody>
      </p:sp>
      <p:sp>
        <p:nvSpPr>
          <p:cNvPr id="11" name="Rounded Rectangle 10">
            <a:extLst>
              <a:ext uri="{FF2B5EF4-FFF2-40B4-BE49-F238E27FC236}">
                <a16:creationId xmlns:a16="http://schemas.microsoft.com/office/drawing/2014/main" id="{87A5A9C0-6F24-E180-BC88-3A56BCDD427C}"/>
              </a:ext>
            </a:extLst>
          </p:cNvPr>
          <p:cNvSpPr/>
          <p:nvPr/>
        </p:nvSpPr>
        <p:spPr>
          <a:xfrm>
            <a:off x="968828" y="3554055"/>
            <a:ext cx="1545772" cy="109414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34D8230-E895-8687-7EB3-2ABBD1BB1FB0}"/>
              </a:ext>
            </a:extLst>
          </p:cNvPr>
          <p:cNvSpPr txBox="1"/>
          <p:nvPr/>
        </p:nvSpPr>
        <p:spPr>
          <a:xfrm>
            <a:off x="730401" y="5748950"/>
            <a:ext cx="4757969" cy="307777"/>
          </a:xfrm>
          <a:prstGeom prst="rect">
            <a:avLst/>
          </a:prstGeom>
          <a:noFill/>
          <a:ln>
            <a:solidFill>
              <a:schemeClr val="tx1"/>
            </a:solidFill>
          </a:ln>
        </p:spPr>
        <p:txBody>
          <a:bodyPr wrap="none" rtlCol="0">
            <a:spAutoFit/>
          </a:bodyPr>
          <a:lstStyle/>
          <a:p>
            <a:r>
              <a:rPr lang="en-US" sz="1400" dirty="0"/>
              <a:t>These are the 16 non-unique rows mentioned in previous slide</a:t>
            </a:r>
          </a:p>
        </p:txBody>
      </p:sp>
      <p:cxnSp>
        <p:nvCxnSpPr>
          <p:cNvPr id="14" name="Straight Arrow Connector 13">
            <a:extLst>
              <a:ext uri="{FF2B5EF4-FFF2-40B4-BE49-F238E27FC236}">
                <a16:creationId xmlns:a16="http://schemas.microsoft.com/office/drawing/2014/main" id="{876DDBD0-7717-53F6-C8AA-51C171894FA5}"/>
              </a:ext>
            </a:extLst>
          </p:cNvPr>
          <p:cNvCxnSpPr>
            <a:stCxn id="11" idx="2"/>
            <a:endCxn id="10" idx="0"/>
          </p:cNvCxnSpPr>
          <p:nvPr/>
        </p:nvCxnSpPr>
        <p:spPr>
          <a:xfrm>
            <a:off x="1741714" y="4648200"/>
            <a:ext cx="922742" cy="672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80C1D3D-0EAC-A587-6A3E-190D6BE70639}"/>
              </a:ext>
            </a:extLst>
          </p:cNvPr>
          <p:cNvCxnSpPr>
            <a:stCxn id="9" idx="1"/>
            <a:endCxn id="12" idx="3"/>
          </p:cNvCxnSpPr>
          <p:nvPr/>
        </p:nvCxnSpPr>
        <p:spPr>
          <a:xfrm flipH="1">
            <a:off x="5488370" y="5866498"/>
            <a:ext cx="607630" cy="36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69765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961</TotalTime>
  <Words>6283</Words>
  <Application>Microsoft Macintosh PowerPoint</Application>
  <PresentationFormat>Widescreen</PresentationFormat>
  <Paragraphs>343</Paragraphs>
  <Slides>61</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66" baseType="lpstr">
      <vt:lpstr>Arial</vt:lpstr>
      <vt:lpstr>Gill Sans MT</vt:lpstr>
      <vt:lpstr>Gallery</vt:lpstr>
      <vt:lpstr>Microsoft Word Document</vt:lpstr>
      <vt:lpstr>Microsoft Excel Worksheet</vt:lpstr>
      <vt:lpstr>Maybank Assessment</vt:lpstr>
      <vt:lpstr>Presentation Outlines</vt:lpstr>
      <vt:lpstr>1. Introduction</vt:lpstr>
      <vt:lpstr>1. Introduction</vt:lpstr>
      <vt:lpstr>1. Introduction</vt:lpstr>
      <vt:lpstr>2. Exploratory Data Analysis (EDA) </vt:lpstr>
      <vt:lpstr>2. Exploratory Data Analysis (EDA) </vt:lpstr>
      <vt:lpstr>2. Exploratory Data Analysis (EDA) </vt:lpstr>
      <vt:lpstr>2. Exploratory Data Analysis (EDA) </vt:lpstr>
      <vt:lpstr>2. Exploratory Data Analysis (EDA) </vt:lpstr>
      <vt:lpstr>2. Exploratory Data Analysis (EDA) </vt:lpstr>
      <vt:lpstr>2. Exploratory Data Analysis (EDA) </vt:lpstr>
      <vt:lpstr>2. Exploratory Data Analysis (EDA) </vt:lpstr>
      <vt:lpstr>2. Exploratory Data Analysis (EDA) </vt:lpstr>
      <vt:lpstr>2. Exploratory Data Analysis (EDA) </vt:lpstr>
      <vt:lpstr>2. Exploratory Data Analysis (EDA) </vt:lpstr>
      <vt:lpstr>2. Exploratory Data Analysis (EDA) </vt:lpstr>
      <vt:lpstr>2. Exploratory Data Analysis (EDA) </vt:lpstr>
      <vt:lpstr>2. Exploratory Data Analysis (EDA) </vt:lpstr>
      <vt:lpstr>2. Exploratory Data Analysis (EDA) </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3. Data Processing Techniques</vt:lpstr>
      <vt:lpstr>4. Model Training &amp; Evaluation</vt:lpstr>
      <vt:lpstr>4. Model Training &amp; Evaluation</vt:lpstr>
      <vt:lpstr>4. Model Training &amp; Evaluation</vt:lpstr>
      <vt:lpstr>4. Model Training &amp; Evaluation</vt:lpstr>
      <vt:lpstr>4. Model Training &amp; Evaluation</vt:lpstr>
      <vt:lpstr>4. Model Training &amp; Evaluation</vt:lpstr>
      <vt:lpstr>4. Model Training &amp; Evaluation</vt:lpstr>
      <vt:lpstr>4. Model Training &amp; Evaluation</vt:lpstr>
      <vt:lpstr>5. Selection Strategy on C_seg Upgrade</vt:lpstr>
      <vt:lpstr>5. Selection Strategy on C_seg Upgrade</vt:lpstr>
      <vt:lpstr>5. Selection Strategy on C_seg Upgrade</vt:lpstr>
      <vt:lpstr>5. Selection Strategy on C_seg Upgrade</vt:lpstr>
      <vt:lpstr>5. Selection Strategy on C_seg Upgrade</vt:lpstr>
      <vt:lpstr>5. Selection Strategy on C_seg Upgrade</vt:lpstr>
      <vt:lpstr>5. Selection Strategy on C_seg Upgrade</vt:lpstr>
      <vt:lpstr>6. Summary Analysis &amp; Business Recommendations</vt:lpstr>
      <vt:lpstr>7. Production MLOps Steps &amp; Model Monitoring</vt:lpstr>
      <vt:lpstr>7. Production MLOps Steps &amp; Model Monitoring</vt:lpstr>
      <vt:lpstr>8. Conclusion and 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Lim</dc:creator>
  <cp:lastModifiedBy>James Lim</cp:lastModifiedBy>
  <cp:revision>54</cp:revision>
  <dcterms:created xsi:type="dcterms:W3CDTF">2024-03-29T13:03:14Z</dcterms:created>
  <dcterms:modified xsi:type="dcterms:W3CDTF">2024-03-30T05:04:25Z</dcterms:modified>
</cp:coreProperties>
</file>